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2" r:id="rId4"/>
    <p:sldId id="263" r:id="rId5"/>
    <p:sldId id="375" r:id="rId6"/>
    <p:sldId id="264" r:id="rId7"/>
    <p:sldId id="265" r:id="rId8"/>
    <p:sldId id="266" r:id="rId9"/>
    <p:sldId id="267" r:id="rId10"/>
    <p:sldId id="406" r:id="rId11"/>
    <p:sldId id="269" r:id="rId12"/>
    <p:sldId id="407" r:id="rId13"/>
    <p:sldId id="408" r:id="rId14"/>
    <p:sldId id="427" r:id="rId15"/>
    <p:sldId id="409" r:id="rId16"/>
    <p:sldId id="410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11" r:id="rId25"/>
    <p:sldId id="371" r:id="rId26"/>
    <p:sldId id="421" r:id="rId27"/>
    <p:sldId id="429" r:id="rId28"/>
    <p:sldId id="424" r:id="rId29"/>
    <p:sldId id="431" r:id="rId30"/>
    <p:sldId id="412" r:id="rId31"/>
    <p:sldId id="413" r:id="rId32"/>
    <p:sldId id="286" r:id="rId33"/>
    <p:sldId id="428" r:id="rId34"/>
    <p:sldId id="425" r:id="rId35"/>
    <p:sldId id="426" r:id="rId36"/>
    <p:sldId id="278" r:id="rId37"/>
    <p:sldId id="279" r:id="rId38"/>
    <p:sldId id="348" r:id="rId39"/>
    <p:sldId id="349" r:id="rId40"/>
    <p:sldId id="435" r:id="rId41"/>
    <p:sldId id="311" r:id="rId42"/>
    <p:sldId id="312" r:id="rId43"/>
    <p:sldId id="368" r:id="rId44"/>
    <p:sldId id="370" r:id="rId45"/>
    <p:sldId id="433" r:id="rId46"/>
    <p:sldId id="434" r:id="rId47"/>
    <p:sldId id="318" r:id="rId48"/>
    <p:sldId id="380" r:id="rId49"/>
    <p:sldId id="38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FF6600"/>
    <a:srgbClr val="FB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9149" autoAdjust="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F45D8-F848-44D2-9F66-1CF89F4A0D02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EF0B-FFB8-460C-9FF5-C601323D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/>
              <a:t>1- since injury is the leading cause of death in  children over 1 year</a:t>
            </a:r>
            <a:r>
              <a:rPr lang="en-US" baseline="30000" dirty="0" smtClean="0"/>
              <a:t> </a:t>
            </a:r>
            <a:r>
              <a:rPr lang="en-US" dirty="0" smtClean="0"/>
              <a:t>of age and motor vehicle</a:t>
            </a:r>
            <a:r>
              <a:rPr lang="en-US" baseline="30000" dirty="0" smtClean="0"/>
              <a:t> </a:t>
            </a:r>
            <a:r>
              <a:rPr lang="en-US" dirty="0" smtClean="0"/>
              <a:t>crashes are the most common cause of fatal childhood injuries;</a:t>
            </a:r>
            <a:r>
              <a:rPr lang="en-US" baseline="30000" dirty="0" smtClean="0"/>
              <a:t> </a:t>
            </a:r>
            <a:r>
              <a:rPr lang="en-US" dirty="0" smtClean="0"/>
              <a:t>targeted interventions, such as the use of child passenger safety</a:t>
            </a:r>
            <a:r>
              <a:rPr lang="en-US" baseline="30000" dirty="0" smtClean="0"/>
              <a:t> </a:t>
            </a:r>
            <a:r>
              <a:rPr lang="en-US" dirty="0" smtClean="0"/>
              <a:t>seats, can reduce the risk of death.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EB1F8-995A-4172-BC65-44AA67752864}" type="slidenum">
              <a:rPr lang="ar-SA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AE9EF-18AA-4D80-9051-FFEA26D343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/>
          </a:p>
          <a:p>
            <a:pPr algn="l"/>
            <a:r>
              <a:rPr lang="en-US" smtClean="0"/>
              <a:t>Respiratory arrest have best survival</a:t>
            </a:r>
            <a:r>
              <a:rPr lang="en-US" baseline="30000" smtClean="0"/>
              <a:t> </a:t>
            </a:r>
            <a:r>
              <a:rPr lang="en-US" smtClean="0"/>
              <a:t>rates (&gt;70%) with Bystander resuscitation</a:t>
            </a:r>
          </a:p>
          <a:p>
            <a:pPr algn="l"/>
            <a:r>
              <a:rPr lang="en-US" smtClean="0"/>
              <a:t>If asystolic, mortality &gt; 90%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C697F-089B-49CA-9FF3-E1C75C3A92A5}" type="slidenum">
              <a:rPr lang="fa-IR" smtClean="0"/>
              <a:pPr/>
              <a:t>20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1"/>
          <p:cNvSpPr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620000" cy="1147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5963"/>
            <a:ext cx="7620000" cy="411003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ABB8-A8E1-4A51-8DA9-06ADDC9C6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3257-6327-43CE-88A7-D6889B892A18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42F0-9799-4D62-A0BF-E8F7EF6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xQSEhQUEhIWFBUXFhYYGRcYFx8XHxcdFh0ZHhoaHRcgHygiGhwmHBoWIzEiJSkrLi4uGB8zODMsNywuLisBCgoKBQUFDgUFDisZExkrKysrKysrKysrKysrKysrKysrKysrKysrKysrKysrKysrKysrKysrKysrKysrKysrK//AABEIALUBFgMBIgACEQEDEQH/xAAcAAEAAgMBAQEAAAAAAAAAAAAABgcEBQgDAgH/xABHEAACAQMCBAMFBAYIAwgDAAABAgMABBESIQUGMUEHUWETIjJxgRRCYpEIIzNSgqEVJHJ0krGzwSVjsjRDc6LC0eHwNVNk/8QAFAEBAAAAAAAAAAAAAAAAAAAAAP/EABQRAQAAAAAAAAAAAAAAAAAAAAD/2gAMAwEAAhEDEQA/ALxpSlApSlApSlApSlApSvGa6RMa3Vc9NTAZ/Og9qV+A56VCPEjxGh4WmhQJrlhlYs4Cg/fc9l8h1PpuQE4qtrPircQ5gKxSP9m4fE4YA4V53yjZ/eABYehjPnvpuFeJtz/Q91e3QRXMphtdCFQzsvYEnUqnJz+FhUM5I5h/o/hHELhW/rFxOkEZ7g6CxfP4Qzn5486C1OROb5L/AInxJNX6iDRHEowR7rOrPnG+ojPywO1WDVFfo1QnXfN2CwL9SZD/ALfzq9aBSlKAaxxfxFUcSoUk0iNtQw+v4dJzhs9sdag3jXzSLLh7Ro2JrnMSjuFI/WP9FOnPm4qHcV4mrcV4Jw5CdFmLfXg4zJoUgbdcKq/42FBeVKUoFKUoFKUoFKUoFKVp+buYY+H2ktzL0Qe6vd2OyoPmfyGT2oNxSo34eS3MljFLetmaYtLjGNCyEsiAdgFI2PTp2qSUClKUClKUClKUClKUClKUClKUFQ+JPiLc/aTw/hKs842kkRPaMD3RBggY+8x6ehGar2Lwn4xcSapYMFzlpZp0bfzbDM5P0roTlvlO2sTK0CHXMxeSR2LMxJJ6ntkk4HnX3zTzNb8PhM1zJpH3VG7SH91F7n+Q7kCgoLmnkO64LAJzfpuwVY01gsx3OkdNgCSTjp614eGPIUnFpmnuHf7OjfrHJJaZtvcDHfpjLdhgd9tzwjh9zzPfG4uMxWUJ0gKdlGx9kh7yMMFnxtt+EVffDeHx28SQwoI40GlVHQD/AHPck7k70FIfpC6II+H2kKiOJFlYIuwGNCrt9X375NU6bhigj1HQGZgvbUwUE/kq/lVr/pHn+u2393P/AFtVSUF5fo0/Bf8A9q3/AMpauyqb/Rsj/q942NzLGM+eFO38z+dTrnTn604YMTuXlIysMeC5B7ncBV9SR0OM9KCVUrny+8YeJ3jMljbLGMfcQzOo6ai591QPMrgedQ27594mSQ97McHBw+BkeRTAPzHWgyPFbmD7ZxOZip0QsYFXPVYmIJz21HUfrXjyVfNNxq1mkPvSXauxJ7u2f8zioq7kkknJJJJO+SfXvW55IOOI2J//AKrf/UWg7EpSlApSlApSlApSlArnvxW4/wD0lxa34ejfqI544Wx96SRgsjfwg6R5EN51enMHEfs1rcT9fZQySY89CkgfXFcnckyFuJ2TMSWN3AST3JkUk/nQdgKoAAGwG1ftKUClKhviZz1Hwu3yMPcyAiKP/wBbjOdAP5nYdyAzOYeco7aYW8cUl1caDI0UOnKJsNTFmAGSRgdd81+1DfAbhUjR3HEbhi8105UO3UqhOo/V8jH/ACxSgtelKUClaHnPmyDhkHt59RBdUVEwWYnrgEgbDJ3PasnlzmK2v4hLayiRehHRkPkyndT8/pmg2tKUoBNUz4i+MwiLW/DSruMhrnZlU/8ALHRz+I+75A16+PPO5hj+wQNiSVczsPuxnonzffP4f7VVQ/I9yvDlv2UhHkVEj0ksysGPtPRcgAeec9MZDL4X4n8Tg9qRdtIZNyZf1mg56oG2TrjAGPTYU5W4NdcevwJpZHx700zb+zTPQdgSchVG3U4wDWTyT4W3l+Vd0Nvb53kkBBYfgQ7t8zgevaujOVuWrfh8Agtk0qN2Y7tI3dmbuf5DoMCgyuCcIitIEggQJGgwB/MknuSckn1rOrznmVFZ3YKqglmY4CgbkknoAKwOBcbju1kaLOmOVoskY1FQpJwdwPexv5UFJ/pI/wDarT/wX/66qCrY/SEVpOJ20SDUxt0CqOpZ5JAB9SBUJ584UtncragDXDBCspXo0jKJHIPcZfGfICgtvwHnFvwm8uHGAk0rk+YiiQ9fzqP+F/J8XGJZr6/uPbP7Ul7cEgkn4S5zkJ1Cqu2FAzsRVpeHHLv2fhMFvMuS8bNKp2/b5YqfkrBT8q5uvLs8PvLleH3bFPfiWZNi8ZIJAbHmANS4zpyNjQX5zbz1w/g0RgtkiMw6W8QChT3MhXZOud/eOeneqT5z58uuKMEdI0TUNEUaAnP3cuQXY/LA9KzeUvCu/wCIKJcCCJtxJNnLg91Qe8R0OTgHOxNW9yD4TwcOYzSSfaZ8EKxXQsYIwdK5PvEHGrPTpjfIczVuOTP/AMhZf3q3/wBRK0+K3vISFuJWIHX7VAfycE/yFB2DSlKBSlKBSlKBSlY3Er1IIpJpDhI0Z2PogJP8hQVx4t84oI7zh8Yy4tDJI+do9TxqqEdyVYn+JeuTiiuSj/xGx/vdv/qJW34fxM3f9MzyjMktsZPPH9ZtzgHyHugf2R5VqOSx/wARsf73b/6iUHYtKUoPx2ABJIAAySdsAd65L4zczcZ4q2k6mnm9nH3CRg4X+FUGo4/Ee9dCeLPHktOGXGpsPMjQxjuWkBBI+Skkn0+VQzwC5LMSHiEy4aRdMAI3VD8Un8XQegJ6NQWxwjhyW0EUEQwkSKi/JRjJ9T1pWZSg13G7140CwgNPIdEQb4dWCS746IoBY/LA3Irz5Z4S1rbrG8pmkJZ5JW2Mjucs2Ow7AdgAK2ZjGQ2BqAIBxuAcZGfI4X8hWl52e5FjcfYkL3BTEYBAILEAsMkDIUsR6ig528YeaTfcQcK2YbcmKMdiQf1j/wATDr5KtRjl3j09jOs9tIUdeo+647q6/eU+X1GDg1g3Ns8TFJEaN1OGR1Ksp8ip3FfCqSQAMknAA7k9BQdmcu8WW7tobhBhZY1fHXSSN1z5g5H0rI4nfpbxSTStpjjRnY+QUZPzPpWr5H4MbKwtrdsa44wHx01Nlmwe/vE71VPj7zokgWwt5A2G1XGnfBXGiMnocHJI7FV9aCsJuZme/e+lhinZ5Gf2cwLpv8IKgjUFGAAdthkGrg5Z8dYXKpe25g6D2kZ1oPUpjUo+WqqDr1tLZ5XSONS7uwVVHVmY4AH1oO1badZEV0YOjKGVlOQwYZBBHUEd69K1XKvCza2dvbk5MUSISO5UDJHpnNbWgjXPPB7m6jhW2aEaJlkdZi2l9AOjIUEtpk0Pp2BKDesae9g4Hw5TPJr0A5IAVriVyWYhfNmLHqcDqdqlc8qorM5CqoLMxOAABkknsAK5v45ezcycWWGEkW6ZCHB9yIEe0mI/ebbA26ovrQSjwv4bLxbiEvGLxcIjaYE7alGBpz1VB37uc9Qa0nL3LTcZ43dXLf8AZIrlmZ8ZEgRsRxjz1KoJ8l+Yzb/MCQ8P4W8ccqWkaQmJJGydGRjUAN3k6sAN2PzzXPvHefGFutjw4NbWaDBOcSzk/E8jjpq/dX5bjAAWv4weIMENpNa206vcyfqyIzq9mp/aamGwOMrjOQW6bVTXh7xWytboTX0DzquPZqoVgrfvMjEasdhn17CoxXpa27SOkcalndlRVHVmY4UD1JIoOxuXeYLe+h9tayCSPJUnBBDAAlSCAQcEfnW0qvuHcPfgfB1VNHtAVaaRlZ0jaQj2khVPedUGFHT4QSQM4zuW7l7Hh0l3fzyEtrnYSEfqxIzMkar90nUo07+8cDYAUHLvE3DTSkbgyOR8ixxUp8H7Iy8XtBjIVmkPp7NGIJ/i0j6itRFwI/YJb6TUqmdIYttndgzyE/hVVI27n0qx/wBHDhJa4ubkjaONYlPbMh1Ng+YCD/FQX5SlKBSlKBX4TX7Uf5zRzFH+pknhEoM8UWC0kYV/d0kjWvtPZ6lz7y6huCQQ21vxGKRiqSIzAZwCDtnBI8wDsSOh2qB+PXFDDwpkXIM8scWR5bufoQmPrUg5W4bO0j3l0SkkilIrcBQLeHVlUJHxSHALHOATgdKh36Rw/wCHwf3tf9OWgpXlbOm98vsUuf8AHFj/AM2mtz4NcMNxxa32ysWqZvQIPdP+MoPrWv4LCY+G39wdvamC0Q+ZZxNIPosSf4quL9H/AJYMFo93IMPckBMjpEhOD5+82T6gIaC1q03NnMsHDrdp7hsAbKo+KRuyKO5P8hknasTnXnS24ZFrnbLtn2cS/FIR6dl82Ow+eAefl+3cycQGTgD5mO2jz5dyfzY+nQN1y5Z3XMvEfbXeRawnLKCQqA7iFPxNgam64GdvdFdExxhQFUAAAAAbAAdAB2Fa3lrgMNjbx29uuEQdT1cn4nY92J/9hgACtpQKUpQKUpQRfnnka24pFplGiUD9XMo95D5H95fNT9MHeodyB4NrZzi4u5VneNsxIoIVSD7rsTuWGxAxgHzq2arTxw5xaytRbwtpnuMgsOscf3mz2ZvhH8RG4oI54seK+Ndnw9991luFPTsUjPn5uPp51R9e1jZyTSLFCjSSOcKijJJ9BVx8reBLMNXEJ9HlHAQT/FIy4B9AD86ClqvrwG5H9mn9ITqC8gxbgjdEOQ0nzfoPJc/vbSmz8IuEx4/qpkI7vK5z8xqCn8qnMcYUBVAAAAAAwAB0AHYUH1SvmRwoJYgADJJOAAOpJ7CqT8UPF4Ya24ZJknaS5Xt5rEfP8f5b7gMrxV5ue9mXg/DjrkkcJM4O225j1DsACXI6BSP3hWzjueH8sWfsywmu3AZlXAkmbfBPX2cQOQM7DBxqbOaf5P5rXhsU0sC672XMauwysEexLAH45GPboNIznJUxi9u3mkaSV2kkc5ZmOSx9TQbbm/mu44lN7W4fOMhIx8EYPZR+WT1OBWpsrOSaRY4kaSRjhUUZJPoKkPI3I1zxSTTCNESkCSZh7qeg/efH3R6ZIG9dMcocn2vDYtFvGNRHvysAXk/tN5eQGw8qDnqHwh4qya/syjYnS0qBvy1YBPqanfgr4cywSm8vYjG6ZWGNuoJ2aQjttlRnzJ8ibppQK508RONTca4onD7Y/qY5TGgHQsv7WZh3CgPj8IOPiObh8SeaBw+yd1yZ5P1UCgZJkcHBx5L1+gHUitD4YcixcJt2urpgLho8yMx92BPiKA+ew1N5jbbqEP8AG23SCLhvCrRc4ywjHxEn3IzjuXZpd+5zVq+H/LC8NsorcYL/AByt+9I2NR9QNlHoorQcpcvPdX0nF7tSCw02kLDeKIDCyMOzsCTp7a27kYsKgUpSgUpSgVHecudLXhkYe5c6mzojQanfHXA6AepIFfXPPNUfDLR7iQam+GOPODI56LnsOpJ7AHr0rlHj/G5r2d57h9cjfko7Ko7KPL/egv8A4J43WEzlZllthgkO41qcdjoyQfpj1qA+IvPh420NjZ2zafbqUZj78jYZR7o2RcMSck7DJxvVXAZ6VNeG3S8JX4tN/KpVmA1mxjb4gFzg3LDtkaAcEgk4CVPyalzdWvCLdtUNmDNfTrnDSy6Q6+QbSiou+RltvdNSfnXxctrFPs3DlWaRB7MEbRQhRgAH/vMYAAXb12xVQ8T5ykMBtLQNb2xJL+9qluCerzS7aif3Rgdt8V4cl8nXHE5hHAuEBHtJiPcjHqe7eSjc+gyQH1wvh17xq8xqaaZzl5X+GNf3mI2VR2UfICun+TuV4eHWywQD1dyPekbux/2HYbV+cncqQcNgENuvXd5D8UjebH/IdBW9oFKUoFKUoNby7Jm3Re8eqE/OFjGT9SufrWyqN2kxg4lLCx/V3UYniz/+yIKkyD5p7F8D8ZqSUHxNKEVmYgKoJJPQAbkn6VylzzxabiV/gKWkdgqRjqC2yR4z1VdKntq1nvXS/NMDzQ/Z4yA03uEnsnVz8se7/EKwOHchWUF1FdRRBZI4mjGANyx3lY9WkwWGo9mPXbAa3wv8PY+Fxa3w91Io9o/ZB19mn4c9T94jPYATqlKBSvG8u44kLyusaKMlnYKB8ydhVfc0+J4jUiyjEhx+3mzHEPVVOHl+YAX8R6UHvz9y9FJmXifEnjslIPsFHswSDkLkEmTYDYKXznBAIA5w480BuJfsissGrEYc5bSABknzJBOO2cVl80cwS3kmuaVpn/fboPNUToi9OmM43zWloFWV4ZeFkl/puLnVFa5yB0ab+z+6n4u/QeYrq1dAwMil1GcqDpztsM9hnFXzyn40WxWOK4R48AKGwoG2w2XCgfl8qC1uGcOit4lhgjWKNBhUUYA7n5knJJ6kkmsqsSw4lFOoaJwwIz5H8jvWXQK1nMPHoLGEzXEgRRsB1Zz2VF6sx8v9qz51YqQraT54zjzwPP5/ka1kPLkAmW4dDLOoIWWU62XPXQD7sf8AAF7+ZoKx5RFzxjjLXV5C0MVko9lA4I0NINUeQRu+k6yeuRH2xVvX1nHMhjlQOjYyrDIOCCAR3GQNq9I4lUsVUAscsQMajgDJ8zgAZ8gK+6BSlKBSlKBX4zADJ2A71G+N8/cOtNQmvItS9UQ+0bPlpXJB+dVJ4i+MS3du9tZRSRrJlZJJMAlO6qoJxq6Ek9MjG+QH1xiyuOZ+Iyewf2dlbZRJWBK741FVz7zuRqxthVXONswHnrlU8NuTB9oinGMhkIyPSSPJMbemTkd+uPEc3XYt0to52hgUfBF+r1E9S7L7zk98kitFQZ63qxEG3DKwA/WMRqBwMlANk3zg7keYrBra8u8uXN9J7O1haQ7ZI2VPVnOyj51fHIfg5b2mmW8K3M43C4/VRn0U/tD6sMegIzQV94beE8t9puLrVDa9QOjzD8P7qH949e3XI6H4VwyK2iWG3jWKNeiqMD1PqT3J3NZdKBSlKBSlKBSlKDA4twtZwhO0kT+0ifGSjgEZ9QQSCO4JrGsuODJS50QyD8YKP1GVbPmD7p3G1bitNzFy+t0uNXs2/exnPzG2fzoPB+KD7XKNBb2SIgwRka/fY4OBv+r7/dr9k5kYZxZXLYz0MG/yzOP51DLPk6+gVjG+SZHyFb2eQDhWwWIOVA77dK8gnEW2DuD80B29D/8AdqCaycwTn9nZnPb2syIP/J7T/Ko7x3mq5jyJbi3tRjonvOD5iWX3T8vZVCuOWHFJMo7SRAtjH2hiW6dI1658sg9dulY0fIV0y6ZNZX4mLAJuwODrfGTnJzk9QKDWc187we01RJJcyDpJcsWCnuUU9BnsgQVCuM8Ynu21Sk4UZ0qCFUdc4/3NWXYcgEkaIzK/0bT/AOkfn/tU24L4Vxh9d0/tADkRgY6dNTf+2PnQc98O4HPPq9nExCKXdj7qooGS7MdlUDua1xH19fOr18ZeJ/seD8PiHtJijSrEBkhfgjOO/u6iSRgIudia09h4C3TR6pbqKOQj4ApcD0L5G/yB+tBUVKlHOPIF7w3DTxhoicCaM6kz5E4BU/MDPbNRegnnJHP72o0SySaVHulSSTv8JH5/SrTs+fi+NMur5Yb6nBz+dU34ecnPxK40AhY13ZmyAx66Bjqcb/IVZ954VyDZF2/C+35Eqe3lQSOLneVQSQrAeYG/l0YV7XHPrpHrMCEAgEe0wTnGMYDedRC45Gu4I8Rkk+9sy6hnJ+8MkDp51GeLcDuyrMEB07sVQqTp26EnO/cfyoLfTntdg1uwf90ODjPbJxvX2eeVBwbeQfMrj8871S8fCLvSrIQDgH4tz0wRvj862FrwviOjKBMDrlgSeoxgt1IGw2oLBv8AxOKMQtopHQM0+kZ8v2Z/zqM8U8XbvOmOO2hbGf1mZB1OwcOo7eW/pUUueU7pxmT2asWJIYHOCTvqwSfIDyrAvOSWyNcx0/hjLZ/nQSS48Rr6ZD/XREQCW9nEgGN+jMrEDpvn/wCIRzJx550b2l5NOxI2eVioB8kGFxjyFbJOUYQAxMj+er3c/Qbj86z7LgExLRWdrqlZQcaDhVLEBmkJGkZDYJPVTjoaCujEQAdJw3wnHxY228969J7VkC6h8Wdu4xtuO1W/w7wau5m13ciqdvjcuQNzgKuRgZ7tVg8C8LbGAAyJ7dvxjCZ/8MbEejaqDnfgfJt7eMFt7dn33OwVf7THZf8A5FWryn4FKpD8Rm1/8mEkL8mkIDH5KB86uiGFUUKihVGwVRgD5AdK+6DE4Xw2G2jEUESRRr0VAFHqfUnz6msulKBSlKBSlKBSlKBSlKBSlKBSlKD80jyr8dAQQRkHtX1Sg+Y4wowoAHkBgflWNxbiCW0Ms8pwkSM7fJRk48z6Vl1WH6QnEGj4asa9Jp0Rj+FQz4/xKv5GgxPAiI3Bv+IyqPaXFwVBxuoHvsFJ305dR/APKraqu/AVf+ER+ss3/VViUGPf2Uc0bxSoHjcFWVhkEGucOYvCC9jvTDaxGWBzqjlJAVFY9JGP3l74ySACBviul6UGh5J5Yj4daR28fvEe874x7R2+JsfkAOwAFb6lKBWvn4UHZiXkwwIKBsDfyxv1yevU1sKUEcXlpVOjU7RkFV6H2Y8tx+Rx6V7HlzoBczADHcdsenzre0oNE/KkLAajIxH3i+Sf9q9IuV7Vf+61bY94k5+mcVuaUGPb2UcYwkaIM5wqgbjG+3fYV6RQKuoqoBY6mIGNR6ZPmcAD6CvSlApSlApSlApSlAqo/FDxXksLtLe0WNzGMz6wSCWxpjBBGCF3J36r5EGwucePrYWc9y2D7NfdU/edtkX6sR9M1yBd3LSyPJI2p3ZnZj95mJLH6kmg6c5F8U7TiJWI5guSP2b7hiOuiTo3yOD12PWp7XEcUrIwZGKspDKynBUjcEEbgg967Q4NM728LyAh2ijZgeoYqCwP1zQZlKUoFKUoFKVW3jdzl9itPs8TYuLgFdjvHH0d/Qn4R8ye1BLuXebLS+MgtZ1kaNiGUbHY41AH4kPZhkVu64t4PxSW1mSa3kMciHIYf5Ed1PQg7GuseQeZf6RsYrnSEZsq6joHQ4bHoeo9CKCQ0pSgVjcR4fHPG0cyK6MGBDDPxAqceR0kjI8zWTSgr3wdt/s0V7Yk5a1vJFGepjcKY2P9rDGrCrTvapBdCZRp+0YjlPm6D9Ux7D3VZM98xitxQKUpQKUpQKUpQKUpQKUpQKUpQKUpQKUpQKUpQRHxM5NPFbZIVm9iySCQErqViFZcEZGPiO++PKucea+SL3hxP2mE6O0qe/Gf48e78mAPpXXlfLoCCCAQeoO+fpQc0+D/ACC99OlxMuLWJgTkftmXog81B+I+mO+3TFfEMSooVFCqOgAwB8gOlfdApSlApSlArkvxPuriXiVw91G8bFiI0cFcRKSI8Z6jAzkbElq60qP86cr2t/bsl2AAgLLLkK0WBuwY9Bgbg7HG9ByDXU3gzwp7bhUAkGGkLS48hIcr+a6T9ar7w68Kbe5dbs3a3VoGOhBGUaRkOCJVb4BkZ076gR0Bq+AKD9pSlApSlBjcRsxNG0ZJGobMOqsDlXX8SsAw9QK/LC4LLh8CRdnA6Z/eH4W6j54O4IrKrB4hYlmWSNtEqd8ZDr3Rx3XuCN1O47ghnUpSgUpSgUpSgUpSgUpSgUpSgUpSgUpSgUpSgUpSgUpSgUpSgUpSgVSXj3zwR/w63bBIDXDA9jusX12ZvTSO5FXDxmWVLeZoE1zLG5jQ/ecKdI+pxXGV5K7yO0pJkZmZy3UsSSxPrnOaCQci86T8Ln9pEdUbEe1iPSQD/pcDOG/zG1dX8K4glxDHPEcxyorqemzDIyOx9K4sRCxAUEkkAADJJPQAdzXYPI/CmtOH2sD7OkKBx5MRlht5MSPpQbylKUClKUClKUClKUClKUClKUClKUClKUClKUClKUClKUClKUClKUClKUClKUClKUCqx8V/Di2uYprxP1E6KXZlGRLpGcMuR734hv55pSg0Xgp4eQMkPEZmMj5JjjK4WNlPxHc62HUdAPInBF10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8161338" y="-1790700"/>
            <a:ext cx="5753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20" name="AutoShape 4" descr="data:image/jpeg;base64,/9j/4AAQSkZJRgABAQAAAQABAAD/2wCEAAkGBxQSEhQUEhIWFBUXFhYYGRcYFx8XHxcdFh0ZHhoaHRcgHygiGhwmHBoWIzEiJSkrLi4uGB8zODMsNywuLisBCgoKBQUFDgUFDisZExkrKysrKysrKysrKysrKysrKysrKysrKysrKysrKysrKysrKysrKysrKysrKysrKysrK//AABEIALUBFgMBIgACEQEDEQH/xAAcAAEAAgMBAQEAAAAAAAAAAAAABgcEBQgDAgH/xABHEAACAQMCBAMFBAYIAwgDAAABAgMABBESIQUGMUEHUWETIjJxgRRCYpEIIzNSgqEVJHJ0krGzwSVjsjRDc6LC0eHwNVNk/8QAFAEBAAAAAAAAAAAAAAAAAAAAAP/EABQRAQAAAAAAAAAAAAAAAAAAAAD/2gAMAwEAAhEDEQA/ALxpSlApSlApSlApSlApSvGa6RMa3Vc9NTAZ/Og9qV+A56VCPEjxGh4WmhQJrlhlYs4Cg/fc9l8h1PpuQE4qtrPircQ5gKxSP9m4fE4YA4V53yjZ/eABYehjPnvpuFeJtz/Q91e3QRXMphtdCFQzsvYEnUqnJz+FhUM5I5h/o/hHELhW/rFxOkEZ7g6CxfP4Qzn5486C1OROb5L/AInxJNX6iDRHEowR7rOrPnG+ojPywO1WDVFfo1QnXfN2CwL9SZD/ALfzq9aBSlKAaxxfxFUcSoUk0iNtQw+v4dJzhs9sdag3jXzSLLh7Ro2JrnMSjuFI/WP9FOnPm4qHcV4mrcV4Jw5CdFmLfXg4zJoUgbdcKq/42FBeVKUoFKUoFKUoFKUoFKVp+buYY+H2ktzL0Qe6vd2OyoPmfyGT2oNxSo34eS3MljFLetmaYtLjGNCyEsiAdgFI2PTp2qSUClKUClKUClKUClKUClKUClKUFQ+JPiLc/aTw/hKs842kkRPaMD3RBggY+8x6ehGar2Lwn4xcSapYMFzlpZp0bfzbDM5P0roTlvlO2sTK0CHXMxeSR2LMxJJ6ntkk4HnX3zTzNb8PhM1zJpH3VG7SH91F7n+Q7kCgoLmnkO64LAJzfpuwVY01gsx3OkdNgCSTjp614eGPIUnFpmnuHf7OjfrHJJaZtvcDHfpjLdhgd9tzwjh9zzPfG4uMxWUJ0gKdlGx9kh7yMMFnxtt+EVffDeHx28SQwoI40GlVHQD/AHPck7k70FIfpC6II+H2kKiOJFlYIuwGNCrt9X375NU6bhigj1HQGZgvbUwUE/kq/lVr/pHn+u2393P/AFtVSUF5fo0/Bf8A9q3/AMpauyqb/Rsj/q942NzLGM+eFO38z+dTrnTn604YMTuXlIysMeC5B7ncBV9SR0OM9KCVUrny+8YeJ3jMljbLGMfcQzOo6ai591QPMrgedQ27594mSQ97McHBw+BkeRTAPzHWgyPFbmD7ZxOZip0QsYFXPVYmIJz21HUfrXjyVfNNxq1mkPvSXauxJ7u2f8zioq7kkknJJJJO+SfXvW55IOOI2J//AKrf/UWg7EpSlApSlApSlApSlArnvxW4/wD0lxa34ejfqI544Wx96SRgsjfwg6R5EN51enMHEfs1rcT9fZQySY89CkgfXFcnckyFuJ2TMSWN3AST3JkUk/nQdgKoAAGwG1ftKUClKhviZz1Hwu3yMPcyAiKP/wBbjOdAP5nYdyAzOYeco7aYW8cUl1caDI0UOnKJsNTFmAGSRgdd81+1DfAbhUjR3HEbhi8105UO3UqhOo/V8jH/ACxSgtelKUClaHnPmyDhkHt59RBdUVEwWYnrgEgbDJ3PasnlzmK2v4hLayiRehHRkPkyndT8/pmg2tKUoBNUz4i+MwiLW/DSruMhrnZlU/8ALHRz+I+75A16+PPO5hj+wQNiSVczsPuxnonzffP4f7VVQ/I9yvDlv2UhHkVEj0ksysGPtPRcgAeec9MZDL4X4n8Tg9qRdtIZNyZf1mg56oG2TrjAGPTYU5W4NdcevwJpZHx700zb+zTPQdgSchVG3U4wDWTyT4W3l+Vd0Nvb53kkBBYfgQ7t8zgevaujOVuWrfh8Agtk0qN2Y7tI3dmbuf5DoMCgyuCcIitIEggQJGgwB/MknuSckn1rOrznmVFZ3YKqglmY4CgbkknoAKwOBcbju1kaLOmOVoskY1FQpJwdwPexv5UFJ/pI/wDarT/wX/66qCrY/SEVpOJ20SDUxt0CqOpZ5JAB9SBUJ584UtncragDXDBCspXo0jKJHIPcZfGfICgtvwHnFvwm8uHGAk0rk+YiiQ9fzqP+F/J8XGJZr6/uPbP7Ul7cEgkn4S5zkJ1Cqu2FAzsRVpeHHLv2fhMFvMuS8bNKp2/b5YqfkrBT8q5uvLs8PvLleH3bFPfiWZNi8ZIJAbHmANS4zpyNjQX5zbz1w/g0RgtkiMw6W8QChT3MhXZOud/eOeneqT5z58uuKMEdI0TUNEUaAnP3cuQXY/LA9KzeUvCu/wCIKJcCCJtxJNnLg91Qe8R0OTgHOxNW9yD4TwcOYzSSfaZ8EKxXQsYIwdK5PvEHGrPTpjfIczVuOTP/AMhZf3q3/wBRK0+K3vISFuJWIHX7VAfycE/yFB2DSlKBSlKBSlKBSlY3Er1IIpJpDhI0Z2PogJP8hQVx4t84oI7zh8Yy4tDJI+do9TxqqEdyVYn+JeuTiiuSj/xGx/vdv/qJW34fxM3f9MzyjMktsZPPH9ZtzgHyHugf2R5VqOSx/wARsf73b/6iUHYtKUoPx2ABJIAAySdsAd65L4zczcZ4q2k6mnm9nH3CRg4X+FUGo4/Ee9dCeLPHktOGXGpsPMjQxjuWkBBI+Skkn0+VQzwC5LMSHiEy4aRdMAI3VD8Un8XQegJ6NQWxwjhyW0EUEQwkSKi/JRjJ9T1pWZSg13G7140CwgNPIdEQb4dWCS746IoBY/LA3Irz5Z4S1rbrG8pmkJZ5JW2Mjucs2Ow7AdgAK2ZjGQ2BqAIBxuAcZGfI4X8hWl52e5FjcfYkL3BTEYBAILEAsMkDIUsR6ig528YeaTfcQcK2YbcmKMdiQf1j/wATDr5KtRjl3j09jOs9tIUdeo+647q6/eU+X1GDg1g3Ns8TFJEaN1OGR1Ksp8ip3FfCqSQAMknAA7k9BQdmcu8WW7tobhBhZY1fHXSSN1z5g5H0rI4nfpbxSTStpjjRnY+QUZPzPpWr5H4MbKwtrdsa44wHx01Nlmwe/vE71VPj7zokgWwt5A2G1XGnfBXGiMnocHJI7FV9aCsJuZme/e+lhinZ5Gf2cwLpv8IKgjUFGAAdthkGrg5Z8dYXKpe25g6D2kZ1oPUpjUo+WqqDr1tLZ5XSONS7uwVVHVmY4AH1oO1badZEV0YOjKGVlOQwYZBBHUEd69K1XKvCza2dvbk5MUSISO5UDJHpnNbWgjXPPB7m6jhW2aEaJlkdZi2l9AOjIUEtpk0Pp2BKDesae9g4Hw5TPJr0A5IAVriVyWYhfNmLHqcDqdqlc8qorM5CqoLMxOAABkknsAK5v45ezcycWWGEkW6ZCHB9yIEe0mI/ebbA26ovrQSjwv4bLxbiEvGLxcIjaYE7alGBpz1VB37uc9Qa0nL3LTcZ43dXLf8AZIrlmZ8ZEgRsRxjz1KoJ8l+Yzb/MCQ8P4W8ccqWkaQmJJGydGRjUAN3k6sAN2PzzXPvHefGFutjw4NbWaDBOcSzk/E8jjpq/dX5bjAAWv4weIMENpNa206vcyfqyIzq9mp/aamGwOMrjOQW6bVTXh7xWytboTX0DzquPZqoVgrfvMjEasdhn17CoxXpa27SOkcalndlRVHVmY4UD1JIoOxuXeYLe+h9tayCSPJUnBBDAAlSCAQcEfnW0qvuHcPfgfB1VNHtAVaaRlZ0jaQj2khVPedUGFHT4QSQM4zuW7l7Hh0l3fzyEtrnYSEfqxIzMkar90nUo07+8cDYAUHLvE3DTSkbgyOR8ixxUp8H7Iy8XtBjIVmkPp7NGIJ/i0j6itRFwI/YJb6TUqmdIYttndgzyE/hVVI27n0qx/wBHDhJa4ubkjaONYlPbMh1Ng+YCD/FQX5SlKBSlKBX4TX7Uf5zRzFH+pknhEoM8UWC0kYV/d0kjWvtPZ6lz7y6huCQQ21vxGKRiqSIzAZwCDtnBI8wDsSOh2qB+PXFDDwpkXIM8scWR5bufoQmPrUg5W4bO0j3l0SkkilIrcBQLeHVlUJHxSHALHOATgdKh36Rw/wCHwf3tf9OWgpXlbOm98vsUuf8AHFj/AM2mtz4NcMNxxa32ysWqZvQIPdP+MoPrWv4LCY+G39wdvamC0Q+ZZxNIPosSf4quL9H/AJYMFo93IMPckBMjpEhOD5+82T6gIaC1q03NnMsHDrdp7hsAbKo+KRuyKO5P8hknasTnXnS24ZFrnbLtn2cS/FIR6dl82Ow+eAefl+3cycQGTgD5mO2jz5dyfzY+nQN1y5Z3XMvEfbXeRawnLKCQqA7iFPxNgam64GdvdFdExxhQFUAAAAAbAAdAB2Fa3lrgMNjbx29uuEQdT1cn4nY92J/9hgACtpQKUpQKUpQRfnnka24pFplGiUD9XMo95D5H95fNT9MHeodyB4NrZzi4u5VneNsxIoIVSD7rsTuWGxAxgHzq2arTxw5xaytRbwtpnuMgsOscf3mz2ZvhH8RG4oI54seK+Ndnw9991luFPTsUjPn5uPp51R9e1jZyTSLFCjSSOcKijJJ9BVx8reBLMNXEJ9HlHAQT/FIy4B9AD86ClqvrwG5H9mn9ITqC8gxbgjdEOQ0nzfoPJc/vbSmz8IuEx4/qpkI7vK5z8xqCn8qnMcYUBVAAAAAAwAB0AHYUH1SvmRwoJYgADJJOAAOpJ7CqT8UPF4Ya24ZJknaS5Xt5rEfP8f5b7gMrxV5ue9mXg/DjrkkcJM4O225j1DsACXI6BSP3hWzjueH8sWfsywmu3AZlXAkmbfBPX2cQOQM7DBxqbOaf5P5rXhsU0sC672XMauwysEexLAH45GPboNIznJUxi9u3mkaSV2kkc5ZmOSx9TQbbm/mu44lN7W4fOMhIx8EYPZR+WT1OBWpsrOSaRY4kaSRjhUUZJPoKkPI3I1zxSTTCNESkCSZh7qeg/efH3R6ZIG9dMcocn2vDYtFvGNRHvysAXk/tN5eQGw8qDnqHwh4qya/syjYnS0qBvy1YBPqanfgr4cywSm8vYjG6ZWGNuoJ2aQjttlRnzJ8ibppQK508RONTca4onD7Y/qY5TGgHQsv7WZh3CgPj8IOPiObh8SeaBw+yd1yZ5P1UCgZJkcHBx5L1+gHUitD4YcixcJt2urpgLho8yMx92BPiKA+ew1N5jbbqEP8AG23SCLhvCrRc4ywjHxEn3IzjuXZpd+5zVq+H/LC8NsorcYL/AByt+9I2NR9QNlHoorQcpcvPdX0nF7tSCw02kLDeKIDCyMOzsCTp7a27kYsKgUpSgUpSgVHecudLXhkYe5c6mzojQanfHXA6AepIFfXPPNUfDLR7iQam+GOPODI56LnsOpJ7AHr0rlHj/G5r2d57h9cjfko7Ko7KPL/egv8A4J43WEzlZllthgkO41qcdjoyQfpj1qA+IvPh420NjZ2zafbqUZj78jYZR7o2RcMSck7DJxvVXAZ6VNeG3S8JX4tN/KpVmA1mxjb4gFzg3LDtkaAcEgk4CVPyalzdWvCLdtUNmDNfTrnDSy6Q6+QbSiou+RltvdNSfnXxctrFPs3DlWaRB7MEbRQhRgAH/vMYAAXb12xVQ8T5ykMBtLQNb2xJL+9qluCerzS7aif3Rgdt8V4cl8nXHE5hHAuEBHtJiPcjHqe7eSjc+gyQH1wvh17xq8xqaaZzl5X+GNf3mI2VR2UfICun+TuV4eHWywQD1dyPekbux/2HYbV+cncqQcNgENuvXd5D8UjebH/IdBW9oFKUoFKUoNby7Jm3Re8eqE/OFjGT9SufrWyqN2kxg4lLCx/V3UYniz/+yIKkyD5p7F8D8ZqSUHxNKEVmYgKoJJPQAbkn6VylzzxabiV/gKWkdgqRjqC2yR4z1VdKntq1nvXS/NMDzQ/Z4yA03uEnsnVz8se7/EKwOHchWUF1FdRRBZI4mjGANyx3lY9WkwWGo9mPXbAa3wv8PY+Fxa3w91Io9o/ZB19mn4c9T94jPYATqlKBSvG8u44kLyusaKMlnYKB8ydhVfc0+J4jUiyjEhx+3mzHEPVVOHl+YAX8R6UHvz9y9FJmXifEnjslIPsFHswSDkLkEmTYDYKXznBAIA5w480BuJfsissGrEYc5bSABknzJBOO2cVl80cwS3kmuaVpn/fboPNUToi9OmM43zWloFWV4ZeFkl/puLnVFa5yB0ab+z+6n4u/QeYrq1dAwMil1GcqDpztsM9hnFXzyn40WxWOK4R48AKGwoG2w2XCgfl8qC1uGcOit4lhgjWKNBhUUYA7n5knJJ6kkmsqsSw4lFOoaJwwIz5H8jvWXQK1nMPHoLGEzXEgRRsB1Zz2VF6sx8v9qz51YqQraT54zjzwPP5/ka1kPLkAmW4dDLOoIWWU62XPXQD7sf8AAF7+ZoKx5RFzxjjLXV5C0MVko9lA4I0NINUeQRu+k6yeuRH2xVvX1nHMhjlQOjYyrDIOCCAR3GQNq9I4lUsVUAscsQMajgDJ8zgAZ8gK+6BSlKBSlKBX4zADJ2A71G+N8/cOtNQmvItS9UQ+0bPlpXJB+dVJ4i+MS3du9tZRSRrJlZJJMAlO6qoJxq6Ek9MjG+QH1xiyuOZ+Iyewf2dlbZRJWBK741FVz7zuRqxthVXONswHnrlU8NuTB9oinGMhkIyPSSPJMbemTkd+uPEc3XYt0to52hgUfBF+r1E9S7L7zk98kitFQZ63qxEG3DKwA/WMRqBwMlANk3zg7keYrBra8u8uXN9J7O1haQ7ZI2VPVnOyj51fHIfg5b2mmW8K3M43C4/VRn0U/tD6sMegIzQV94beE8t9puLrVDa9QOjzD8P7qH949e3XI6H4VwyK2iWG3jWKNeiqMD1PqT3J3NZdKBSlKBSlKBSlKDA4twtZwhO0kT+0ifGSjgEZ9QQSCO4JrGsuODJS50QyD8YKP1GVbPmD7p3G1bitNzFy+t0uNXs2/exnPzG2fzoPB+KD7XKNBb2SIgwRka/fY4OBv+r7/dr9k5kYZxZXLYz0MG/yzOP51DLPk6+gVjG+SZHyFb2eQDhWwWIOVA77dK8gnEW2DuD80B29D/8AdqCaycwTn9nZnPb2syIP/J7T/Ko7x3mq5jyJbi3tRjonvOD5iWX3T8vZVCuOWHFJMo7SRAtjH2hiW6dI1658sg9dulY0fIV0y6ZNZX4mLAJuwODrfGTnJzk9QKDWc187we01RJJcyDpJcsWCnuUU9BnsgQVCuM8Ynu21Sk4UZ0qCFUdc4/3NWXYcgEkaIzK/0bT/AOkfn/tU24L4Vxh9d0/tADkRgY6dNTf+2PnQc98O4HPPq9nExCKXdj7qooGS7MdlUDua1xH19fOr18ZeJ/seD8PiHtJijSrEBkhfgjOO/u6iSRgIudia09h4C3TR6pbqKOQj4ApcD0L5G/yB+tBUVKlHOPIF7w3DTxhoicCaM6kz5E4BU/MDPbNRegnnJHP72o0SySaVHulSSTv8JH5/SrTs+fi+NMur5Yb6nBz+dU34ecnPxK40AhY13ZmyAx66Bjqcb/IVZ954VyDZF2/C+35Eqe3lQSOLneVQSQrAeYG/l0YV7XHPrpHrMCEAgEe0wTnGMYDedRC45Gu4I8Rkk+9sy6hnJ+8MkDp51GeLcDuyrMEB07sVQqTp26EnO/cfyoLfTntdg1uwf90ODjPbJxvX2eeVBwbeQfMrj8871S8fCLvSrIQDgH4tz0wRvj862FrwviOjKBMDrlgSeoxgt1IGw2oLBv8AxOKMQtopHQM0+kZ8v2Z/zqM8U8XbvOmOO2hbGf1mZB1OwcOo7eW/pUUueU7pxmT2asWJIYHOCTvqwSfIDyrAvOSWyNcx0/hjLZ/nQSS48Rr6ZD/XREQCW9nEgGN+jMrEDpvn/wCIRzJx550b2l5NOxI2eVioB8kGFxjyFbJOUYQAxMj+er3c/Qbj86z7LgExLRWdrqlZQcaDhVLEBmkJGkZDYJPVTjoaCujEQAdJw3wnHxY228969J7VkC6h8Wdu4xtuO1W/w7wau5m13ciqdvjcuQNzgKuRgZ7tVg8C8LbGAAyJ7dvxjCZ/8MbEejaqDnfgfJt7eMFt7dn33OwVf7THZf8A5FWryn4FKpD8Rm1/8mEkL8mkIDH5KB86uiGFUUKihVGwVRgD5AdK+6DE4Xw2G2jEUESRRr0VAFHqfUnz6msulKBSlKBSlKBSlKBSlKBSlKBSlKD80jyr8dAQQRkHtX1Sg+Y4wowoAHkBgflWNxbiCW0Ms8pwkSM7fJRk48z6Vl1WH6QnEGj4asa9Jp0Rj+FQz4/xKv5GgxPAiI3Bv+IyqPaXFwVBxuoHvsFJ305dR/APKraqu/AVf+ER+ss3/VViUGPf2Uc0bxSoHjcFWVhkEGucOYvCC9jvTDaxGWBzqjlJAVFY9JGP3l74ySACBviul6UGh5J5Yj4daR28fvEe874x7R2+JsfkAOwAFb6lKBWvn4UHZiXkwwIKBsDfyxv1yevU1sKUEcXlpVOjU7RkFV6H2Y8tx+Rx6V7HlzoBczADHcdsenzre0oNE/KkLAajIxH3i+Sf9q9IuV7Vf+61bY94k5+mcVuaUGPb2UcYwkaIM5wqgbjG+3fYV6RQKuoqoBY6mIGNR6ZPmcAD6CvSlApSlApSlApSlAqo/FDxXksLtLe0WNzGMz6wSCWxpjBBGCF3J36r5EGwucePrYWc9y2D7NfdU/edtkX6sR9M1yBd3LSyPJI2p3ZnZj95mJLH6kmg6c5F8U7TiJWI5guSP2b7hiOuiTo3yOD12PWp7XEcUrIwZGKspDKynBUjcEEbgg967Q4NM728LyAh2ijZgeoYqCwP1zQZlKUoFKUoFKVW3jdzl9itPs8TYuLgFdjvHH0d/Qn4R8ye1BLuXebLS+MgtZ1kaNiGUbHY41AH4kPZhkVu64t4PxSW1mSa3kMciHIYf5Ed1PQg7GuseQeZf6RsYrnSEZsq6joHQ4bHoeo9CKCQ0pSgVjcR4fHPG0cyK6MGBDDPxAqceR0kjI8zWTSgr3wdt/s0V7Yk5a1vJFGepjcKY2P9rDGrCrTvapBdCZRp+0YjlPm6D9Ux7D3VZM98xitxQKUpQKUpQKUpQKUpQKUpQKUpQKUpQKUpQKUpQRHxM5NPFbZIVm9iySCQErqViFZcEZGPiO++PKucea+SL3hxP2mE6O0qe/Gf48e78mAPpXXlfLoCCCAQeoO+fpQc0+D/ACC99OlxMuLWJgTkftmXog81B+I+mO+3TFfEMSooVFCqOgAwB8gOlfdApSlApSlArkvxPuriXiVw91G8bFiI0cFcRKSI8Z6jAzkbElq60qP86cr2t/bsl2AAgLLLkK0WBuwY9Bgbg7HG9ByDXU3gzwp7bhUAkGGkLS48hIcr+a6T9ar7w68Kbe5dbs3a3VoGOhBGUaRkOCJVb4BkZ076gR0Bq+AKD9pSlApSlBjcRsxNG0ZJGobMOqsDlXX8SsAw9QK/LC4LLh8CRdnA6Z/eH4W6j54O4IrKrB4hYlmWSNtEqd8ZDr3Rx3XuCN1O47ghnUpSgUpSgUpSgUpSgUpSgUpSgUpSgUpSgUpSgUpSgUpSgUpSgUpSgVSXj3zwR/w63bBIDXDA9jusX12ZvTSO5FXDxmWVLeZoE1zLG5jQ/ecKdI+pxXGV5K7yO0pJkZmZy3UsSSxPrnOaCQci86T8Ln9pEdUbEe1iPSQD/pcDOG/zG1dX8K4glxDHPEcxyorqemzDIyOx9K4sRCxAUEkkAADJJPQAdzXYPI/CmtOH2sD7OkKBx5MRlht5MSPpQbylKUClKUClKUClKUClKUClKUClKUClKUClKUClKUClKUClKUClKUClKUClKUClKUCqx8V/Di2uYprxP1E6KXZlGRLpGcMuR734hv55pSg0Xgp4eQMkPEZmMj5JjjK4WNlPxHc62HUdAPInBF10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8161338" y="-1790700"/>
            <a:ext cx="5753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22" name="AutoShape 6" descr="http://www.up.iranjoman.com/images/m6kd53spgj1i7xm0vl65.jpg"/>
          <p:cNvSpPr>
            <a:spLocks noChangeAspect="1" noChangeArrowheads="1"/>
          </p:cNvSpPr>
          <p:nvPr/>
        </p:nvSpPr>
        <p:spPr bwMode="auto">
          <a:xfrm>
            <a:off x="8161338" y="-1790700"/>
            <a:ext cx="5753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050" name="Picture 2" descr="D:\Documents\Pictures &amp; Musics\New Folder\Besmellah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>
                <a:cs typeface="B Titr" pitchFamily="2" charset="-78"/>
              </a:rPr>
              <a:t>ترتیب احیای پایه برای </a:t>
            </a:r>
            <a:r>
              <a:rPr lang="fa-IR" sz="3600" dirty="0" smtClean="0">
                <a:cs typeface="B Titr" pitchFamily="2" charset="-78"/>
              </a:rPr>
              <a:t>احیاگر </a:t>
            </a:r>
            <a:r>
              <a:rPr lang="fa-IR" sz="3600" dirty="0">
                <a:cs typeface="B Titr" pitchFamily="2" charset="-78"/>
              </a:rPr>
              <a:t>غیرحرفه ای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1. ارزیابی ایمنی فرد احیا کننده و کودک مصدوم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2. ارزیابی نیازمندی کودک به احیا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3. ارزیابی پاسخ دهی مصدوم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4. ارزیابی تنفس کودک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5. شروع فشردن قفسه سینه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(ماساژ قلبی)</a:t>
            </a:r>
            <a:endParaRPr lang="fa-IR" sz="2400" dirty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6. باز کردن راه هوایی و تهویه دادن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7. هماهنگی بین فشردن قفسه سینه و تنفس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8. اطلاع رسانی به سیستم اورژانس</a:t>
            </a:r>
            <a:endParaRPr lang="en-US" sz="2400" dirty="0">
              <a:ln>
                <a:solidFill>
                  <a:srgbClr val="000099"/>
                </a:solidFill>
              </a:ln>
              <a:solidFill>
                <a:srgbClr val="FF00FF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1">
              <a:lnSpc>
                <a:spcPct val="150000"/>
              </a:lnSpc>
            </a:pPr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1. ارزیابی ایمنی فرد احیا کننده و کودک مصدوم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599"/>
          </a:xfrm>
        </p:spPr>
        <p:txBody>
          <a:bodyPr/>
          <a:lstStyle/>
          <a:p>
            <a:pPr algn="r" rtl="1">
              <a:defRPr/>
            </a:pP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اطمینان </a:t>
            </a:r>
            <a:r>
              <a:rPr lang="fa-IR" b="1" dirty="0">
                <a:solidFill>
                  <a:srgbClr val="002060"/>
                </a:solidFill>
                <a:cs typeface="B Titr" pitchFamily="2" charset="-78"/>
              </a:rPr>
              <a:t>از سلامت مصدوم </a:t>
            </a:r>
            <a:r>
              <a:rPr lang="fa-IR" b="1" dirty="0">
                <a:solidFill>
                  <a:srgbClr val="002060"/>
                </a:solidFill>
                <a:latin typeface="Times New Roman"/>
                <a:cs typeface="B Titr" pitchFamily="2" charset="-78"/>
              </a:rPr>
              <a:t>← </a:t>
            </a:r>
            <a:r>
              <a:rPr lang="fa-IR" b="1" dirty="0">
                <a:solidFill>
                  <a:srgbClr val="002060"/>
                </a:solidFill>
                <a:cs typeface="B Titr" pitchFamily="2" charset="-78"/>
              </a:rPr>
              <a:t>حرکت دادن مصدوم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Titr" pitchFamily="2" charset="-78"/>
              </a:rPr>
              <a:t>اطمینان از امن بودن محیطی که مصدوم و احیاگر در آن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هست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2. نیاز به احیا را ارزیابی کنید</a:t>
            </a:r>
            <a:r>
              <a:rPr lang="fa-IR" sz="3200" b="1" dirty="0" smtClean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:</a:t>
            </a:r>
            <a:endParaRPr lang="en-US" sz="3200" dirty="0">
              <a:ln>
                <a:solidFill>
                  <a:srgbClr val="000099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کودک مصدوم پاسخ </a:t>
            </a:r>
            <a:r>
              <a:rPr lang="fa-IR" sz="2800" dirty="0">
                <a:cs typeface="B Titr" pitchFamily="2" charset="-78"/>
              </a:rPr>
              <a:t>به </a:t>
            </a:r>
            <a:r>
              <a:rPr lang="fa-IR" sz="2800" dirty="0" smtClean="0">
                <a:cs typeface="B Titr" pitchFamily="2" charset="-78"/>
              </a:rPr>
              <a:t>تحریکات نمی‌دهد</a:t>
            </a:r>
          </a:p>
          <a:p>
            <a:pPr algn="justLow" rtl="1">
              <a:lnSpc>
                <a:spcPct val="150000"/>
              </a:lnSpc>
            </a:pPr>
            <a:r>
              <a:rPr lang="fa-IR" sz="2800" dirty="0">
                <a:cs typeface="B Titr" pitchFamily="2" charset="-78"/>
              </a:rPr>
              <a:t>کودک </a:t>
            </a:r>
            <a:r>
              <a:rPr lang="fa-IR" sz="2800" dirty="0" smtClean="0">
                <a:cs typeface="B Titr" pitchFamily="2" charset="-78"/>
              </a:rPr>
              <a:t>نفس نمی‌کشد </a:t>
            </a:r>
            <a:r>
              <a:rPr lang="fa-IR" sz="2800" dirty="0">
                <a:cs typeface="B Titr" pitchFamily="2" charset="-78"/>
              </a:rPr>
              <a:t>و </a:t>
            </a:r>
            <a:r>
              <a:rPr lang="fa-IR" sz="2800" dirty="0" smtClean="0">
                <a:cs typeface="B Titr" pitchFamily="2" charset="-78"/>
              </a:rPr>
              <a:t>یا تنفس </a:t>
            </a:r>
            <a:r>
              <a:rPr lang="fa-IR" sz="2800" dirty="0">
                <a:cs typeface="B Titr" pitchFamily="2" charset="-78"/>
              </a:rPr>
              <a:t>غیرموثر دارد </a:t>
            </a:r>
            <a:endParaRPr lang="fa-IR" sz="2800" dirty="0" smtClean="0">
              <a:cs typeface="B Titr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(حرکات </a:t>
            </a:r>
            <a:r>
              <a:rPr lang="fa-IR" sz="2400" dirty="0">
                <a:cs typeface="B Titr" pitchFamily="2" charset="-78"/>
              </a:rPr>
              <a:t>متناوب باز کردن دهان شبیه دم زدن و نفس کشیدن </a:t>
            </a:r>
            <a:r>
              <a:rPr lang="fa-IR" sz="2400" dirty="0" smtClean="0">
                <a:cs typeface="B Titr" pitchFamily="2" charset="-78"/>
              </a:rPr>
              <a:t>که تنفس </a:t>
            </a:r>
            <a:r>
              <a:rPr lang="fa-IR" sz="2400" dirty="0">
                <a:cs typeface="B Titr" pitchFamily="2" charset="-78"/>
              </a:rPr>
              <a:t>موثر </a:t>
            </a:r>
            <a:r>
              <a:rPr lang="fa-IR" sz="2400" dirty="0" smtClean="0">
                <a:cs typeface="B Titr" pitchFamily="2" charset="-78"/>
              </a:rPr>
              <a:t>محسوب </a:t>
            </a:r>
            <a:r>
              <a:rPr lang="fa-IR" sz="2400" dirty="0">
                <a:cs typeface="B Titr" pitchFamily="2" charset="-78"/>
              </a:rPr>
              <a:t>نمی شود: دهنک </a:t>
            </a:r>
            <a:r>
              <a:rPr lang="fa-IR" sz="2400" dirty="0" smtClean="0">
                <a:cs typeface="B Titr" pitchFamily="2" charset="-78"/>
              </a:rPr>
              <a:t>زدن) 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dirty="0" smtClean="0">
                <a:cs typeface="B Titr" pitchFamily="2" charset="-78"/>
              </a:rPr>
              <a:t>وجود ایست قلبی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0" y="4191000"/>
            <a:ext cx="1676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3. ارزیابی پاسخ دهی 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مصدوم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cs typeface="B Mitra" pitchFamily="2" charset="-78"/>
              </a:rPr>
              <a:t>به </a:t>
            </a:r>
            <a:r>
              <a:rPr lang="fa-IR" sz="3600" b="1" dirty="0">
                <a:cs typeface="B Mitra" pitchFamily="2" charset="-78"/>
              </a:rPr>
              <a:t>مصدوم </a:t>
            </a:r>
            <a:r>
              <a:rPr lang="fa-IR" sz="3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ضربات 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آهسته‌ای </a:t>
            </a:r>
            <a:r>
              <a:rPr lang="fa-IR" sz="3600" b="1" dirty="0">
                <a:cs typeface="B Mitra" pitchFamily="2" charset="-78"/>
              </a:rPr>
              <a:t>بزنید </a:t>
            </a:r>
            <a:endParaRPr lang="fa-IR" sz="3600" b="1" dirty="0" smtClean="0">
              <a:cs typeface="B Mitra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cs typeface="B Mitra" pitchFamily="2" charset="-78"/>
              </a:rPr>
              <a:t>با 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صدای </a:t>
            </a:r>
            <a:r>
              <a:rPr lang="fa-IR" sz="3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بلند </a:t>
            </a:r>
            <a:r>
              <a:rPr lang="fa-IR" sz="3600" b="1" dirty="0">
                <a:cs typeface="B Mitra" pitchFamily="2" charset="-78"/>
              </a:rPr>
              <a:t>حالش را جویا </a:t>
            </a:r>
            <a:r>
              <a:rPr lang="fa-IR" sz="3600" b="1" dirty="0" smtClean="0">
                <a:cs typeface="B Mitra" pitchFamily="2" charset="-78"/>
              </a:rPr>
              <a:t>شوید</a:t>
            </a:r>
            <a:r>
              <a:rPr lang="fa-IR" sz="3600" b="1" dirty="0">
                <a:cs typeface="B Mitra" pitchFamily="2" charset="-78"/>
              </a:rPr>
              <a:t>،"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حالت خوبه</a:t>
            </a:r>
            <a:r>
              <a:rPr lang="fa-IR" sz="3600" b="1" dirty="0">
                <a:cs typeface="B Mitra" pitchFamily="2" charset="-78"/>
              </a:rPr>
              <a:t>؟" ا </a:t>
            </a:r>
            <a:r>
              <a:rPr lang="fa-IR" sz="3600" b="1" dirty="0" smtClean="0">
                <a:cs typeface="B Mitra" pitchFamily="2" charset="-78"/>
              </a:rPr>
              <a:t>گر اسم کودک </a:t>
            </a:r>
            <a:r>
              <a:rPr lang="fa-IR" sz="3600" b="1" dirty="0">
                <a:cs typeface="B Mitra" pitchFamily="2" charset="-78"/>
              </a:rPr>
              <a:t>را </a:t>
            </a:r>
            <a:r>
              <a:rPr lang="fa-IR" sz="3600" b="1" dirty="0" smtClean="0">
                <a:cs typeface="B Mitra" pitchFamily="2" charset="-78"/>
              </a:rPr>
              <a:t>می‌دانید </a:t>
            </a:r>
            <a:r>
              <a:rPr lang="fa-IR" sz="3600" b="1" dirty="0">
                <a:cs typeface="B Mitra" pitchFamily="2" charset="-78"/>
              </a:rPr>
              <a:t>او را </a:t>
            </a:r>
            <a:r>
              <a:rPr lang="fa-IR" sz="3600" b="1" dirty="0" smtClean="0">
                <a:cs typeface="B Mitra" pitchFamily="2" charset="-78"/>
              </a:rPr>
              <a:t>به اسم صدا بزنید</a:t>
            </a:r>
            <a:r>
              <a:rPr lang="fa-IR" sz="3600" b="1" dirty="0">
                <a:cs typeface="B Mitra" pitchFamily="2" charset="-78"/>
              </a:rPr>
              <a:t>. </a:t>
            </a:r>
            <a:endParaRPr lang="fa-IR" sz="3600" b="1" dirty="0" smtClean="0">
              <a:cs typeface="B Mitra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cs typeface="B Mitra" pitchFamily="2" charset="-78"/>
              </a:rPr>
              <a:t>اگر کودک حالت پاسخ </a:t>
            </a:r>
            <a:r>
              <a:rPr lang="fa-IR" sz="3600" b="1" dirty="0">
                <a:cs typeface="B Mitra" pitchFamily="2" charset="-78"/>
              </a:rPr>
              <a:t>دهنده </a:t>
            </a:r>
            <a:r>
              <a:rPr lang="fa-IR" sz="3600" b="1" dirty="0" smtClean="0">
                <a:cs typeface="B Mitra" pitchFamily="2" charset="-78"/>
              </a:rPr>
              <a:t>داشته </a:t>
            </a:r>
            <a:r>
              <a:rPr lang="fa-IR" sz="3600" b="1" dirty="0">
                <a:cs typeface="B Mitra" pitchFamily="2" charset="-78"/>
              </a:rPr>
              <a:t>باشد، </a:t>
            </a:r>
            <a:r>
              <a:rPr lang="fa-IR" sz="3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پاسخ داده، جابجا شده و یا ناله </a:t>
            </a:r>
            <a:r>
              <a:rPr lang="fa-IR" sz="3600" b="1" dirty="0">
                <a:cs typeface="B Mitra" pitchFamily="2" charset="-78"/>
              </a:rPr>
              <a:t>خواهد کرد</a:t>
            </a:r>
            <a:r>
              <a:rPr lang="fa-IR" sz="3600" b="1" dirty="0" smtClean="0">
                <a:cs typeface="B Mitr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3. ارزیابی پاسخ دهی 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مصدوم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0" indent="0" algn="justLow" rtl="1">
              <a:lnSpc>
                <a:spcPct val="120000"/>
              </a:lnSpc>
              <a:buNone/>
            </a:pPr>
            <a:endParaRPr lang="fa-IR" sz="1600" b="1" dirty="0" smtClean="0">
              <a:cs typeface="B Mitra" pitchFamily="2" charset="-78"/>
            </a:endParaRPr>
          </a:p>
          <a:p>
            <a:pPr marL="0" indent="0" algn="justLow" rtl="1">
              <a:buNone/>
            </a:pPr>
            <a:r>
              <a:rPr lang="fa-IR" sz="40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درصورت وجود پاسخ:</a:t>
            </a:r>
            <a:endParaRPr lang="fa-IR" sz="4000" b="1" u="sng" dirty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Mitra" pitchFamily="2" charset="-78"/>
            </a:endParaRPr>
          </a:p>
          <a:p>
            <a:pPr algn="justLow" rtl="1"/>
            <a:r>
              <a:rPr lang="fa-IR" sz="4500" b="1" dirty="0">
                <a:cs typeface="B Mitra" pitchFamily="2" charset="-78"/>
              </a:rPr>
              <a:t>به </a:t>
            </a:r>
            <a:r>
              <a:rPr lang="fa-IR" sz="4500" b="1" dirty="0" smtClean="0">
                <a:cs typeface="B Mitra" pitchFamily="2" charset="-78"/>
              </a:rPr>
              <a:t>سرعت بررسی هرگونه آسیب نیازمند کمک</a:t>
            </a:r>
          </a:p>
          <a:p>
            <a:pPr algn="justLow" rtl="1"/>
            <a:r>
              <a:rPr lang="fa-IR" sz="4500" b="1" dirty="0" smtClean="0">
                <a:cs typeface="B Mitra" pitchFamily="2" charset="-78"/>
              </a:rPr>
              <a:t>کودک </a:t>
            </a:r>
            <a:r>
              <a:rPr lang="fa-IR" sz="4500" b="1" dirty="0">
                <a:cs typeface="B Mitra" pitchFamily="2" charset="-78"/>
              </a:rPr>
              <a:t>در </a:t>
            </a:r>
            <a:r>
              <a:rPr lang="fa-IR" sz="4500" b="1" dirty="0" smtClean="0">
                <a:cs typeface="B Mitra" pitchFamily="2" charset="-78"/>
              </a:rPr>
              <a:t>حال نفس کشیدن: خبر کردن اورژانس- ارزیابی وضعیت </a:t>
            </a:r>
            <a:r>
              <a:rPr lang="fa-IR" sz="4500" b="1" dirty="0">
                <a:cs typeface="B Mitra" pitchFamily="2" charset="-78"/>
              </a:rPr>
              <a:t>کودک </a:t>
            </a:r>
            <a:r>
              <a:rPr lang="fa-IR" sz="4500" b="1" dirty="0" smtClean="0">
                <a:cs typeface="B Mitra" pitchFamily="2" charset="-78"/>
              </a:rPr>
              <a:t>مجددًا </a:t>
            </a:r>
            <a:r>
              <a:rPr lang="fa-IR" sz="4500" b="1" dirty="0">
                <a:cs typeface="B Mitra" pitchFamily="2" charset="-78"/>
              </a:rPr>
              <a:t>و </a:t>
            </a:r>
            <a:r>
              <a:rPr lang="fa-IR" sz="4500" b="1" dirty="0" smtClean="0">
                <a:cs typeface="B Mitra" pitchFamily="2" charset="-78"/>
              </a:rPr>
              <a:t>مکررًا </a:t>
            </a:r>
          </a:p>
          <a:p>
            <a:pPr algn="justLow" rtl="1"/>
            <a:r>
              <a:rPr lang="fa-IR" sz="5100" dirty="0" smtClean="0">
                <a:cs typeface="B Mitra" pitchFamily="2" charset="-78"/>
              </a:rPr>
              <a:t>کودکان </a:t>
            </a:r>
            <a:r>
              <a:rPr lang="fa-IR" sz="5100" dirty="0">
                <a:cs typeface="B Mitra" pitchFamily="2" charset="-78"/>
              </a:rPr>
              <a:t>دچار </a:t>
            </a:r>
            <a:r>
              <a:rPr lang="fa-IR" sz="5100" dirty="0" smtClean="0">
                <a:cs typeface="B Mitra" pitchFamily="2" charset="-78"/>
              </a:rPr>
              <a:t>مشکل تنفسی</a:t>
            </a:r>
            <a:r>
              <a:rPr lang="fa-IR" sz="5100" dirty="0">
                <a:cs typeface="B Mitra" pitchFamily="2" charset="-78"/>
              </a:rPr>
              <a:t>، </a:t>
            </a:r>
            <a:r>
              <a:rPr lang="fa-IR" sz="5100" dirty="0" smtClean="0">
                <a:cs typeface="B Mitra" pitchFamily="2" charset="-78"/>
              </a:rPr>
              <a:t>خود</a:t>
            </a:r>
            <a:r>
              <a:rPr lang="fa-IR" sz="5100" dirty="0">
                <a:cs typeface="B Mitra" pitchFamily="2" charset="-78"/>
              </a:rPr>
              <a:t> </a:t>
            </a:r>
            <a:r>
              <a:rPr lang="fa-IR" sz="5100" dirty="0" smtClean="0">
                <a:cs typeface="B Mitra" pitchFamily="2" charset="-78"/>
              </a:rPr>
              <a:t>به خود </a:t>
            </a:r>
            <a:r>
              <a:rPr lang="fa-IR" sz="5100" dirty="0">
                <a:cs typeface="B Mitra" pitchFamily="2" charset="-78"/>
              </a:rPr>
              <a:t>وضعیتی </a:t>
            </a:r>
            <a:r>
              <a:rPr lang="fa-IR" sz="5100" dirty="0" smtClean="0">
                <a:cs typeface="B Mitra" pitchFamily="2" charset="-78"/>
              </a:rPr>
              <a:t>می‌گیرند </a:t>
            </a:r>
            <a:r>
              <a:rPr lang="fa-IR" sz="5100" dirty="0">
                <a:cs typeface="B Mitra" pitchFamily="2" charset="-78"/>
              </a:rPr>
              <a:t>که بهترین </a:t>
            </a:r>
            <a:r>
              <a:rPr lang="fa-IR" sz="5100" dirty="0" smtClean="0">
                <a:cs typeface="B Mitra" pitchFamily="2" charset="-78"/>
              </a:rPr>
              <a:t>حالت </a:t>
            </a:r>
            <a:r>
              <a:rPr lang="fa-IR" sz="5100" dirty="0">
                <a:cs typeface="B Mitra" pitchFamily="2" charset="-78"/>
              </a:rPr>
              <a:t>برای باز نگه </a:t>
            </a:r>
            <a:r>
              <a:rPr lang="fa-IR" sz="5100" dirty="0" smtClean="0">
                <a:cs typeface="B Mitra" pitchFamily="2" charset="-78"/>
              </a:rPr>
              <a:t>داشتن راه هوایی </a:t>
            </a:r>
            <a:r>
              <a:rPr lang="fa-IR" sz="5100" dirty="0">
                <a:cs typeface="B Mitra" pitchFamily="2" charset="-78"/>
              </a:rPr>
              <a:t>بوده و </a:t>
            </a:r>
            <a:r>
              <a:rPr lang="fa-IR" sz="5100" dirty="0" smtClean="0">
                <a:cs typeface="B Mitra" pitchFamily="2" charset="-78"/>
              </a:rPr>
              <a:t>بیشترین </a:t>
            </a:r>
            <a:r>
              <a:rPr lang="fa-IR" sz="5100" dirty="0">
                <a:cs typeface="B Mitra" pitchFamily="2" charset="-78"/>
              </a:rPr>
              <a:t>تهویه را در آن وضعیت </a:t>
            </a:r>
            <a:r>
              <a:rPr lang="fa-IR" sz="5100" dirty="0" smtClean="0">
                <a:cs typeface="B Mitra" pitchFamily="2" charset="-78"/>
              </a:rPr>
              <a:t>برایشان میسر </a:t>
            </a:r>
            <a:r>
              <a:rPr lang="fa-IR" sz="5100" dirty="0">
                <a:cs typeface="B Mitra" pitchFamily="2" charset="-78"/>
              </a:rPr>
              <a:t>می </a:t>
            </a:r>
            <a:r>
              <a:rPr lang="fa-IR" sz="5100" dirty="0" smtClean="0">
                <a:cs typeface="B Mitra" pitchFamily="2" charset="-78"/>
              </a:rPr>
              <a:t>کند</a:t>
            </a:r>
            <a:r>
              <a:rPr lang="fa-IR" sz="5100" dirty="0">
                <a:cs typeface="B Mitra" pitchFamily="2" charset="-78"/>
              </a:rPr>
              <a:t>، اجازه </a:t>
            </a:r>
            <a:r>
              <a:rPr lang="fa-IR" sz="5100" dirty="0" smtClean="0">
                <a:cs typeface="B Mitra" pitchFamily="2" charset="-78"/>
              </a:rPr>
              <a:t>دهید کودک </a:t>
            </a:r>
            <a:r>
              <a:rPr lang="fa-IR" sz="5100" dirty="0">
                <a:cs typeface="B Mitra" pitchFamily="2" charset="-78"/>
              </a:rPr>
              <a:t>دچار </a:t>
            </a:r>
            <a:r>
              <a:rPr lang="fa-IR" sz="5100" dirty="0" smtClean="0">
                <a:cs typeface="B Mitra" pitchFamily="2" charset="-78"/>
              </a:rPr>
              <a:t>مشکل تنفسی </a:t>
            </a:r>
            <a:r>
              <a:rPr lang="fa-IR" sz="5100" dirty="0">
                <a:cs typeface="B Mitra" pitchFamily="2" charset="-78"/>
              </a:rPr>
              <a:t>در وضعیتی که در آن راحت </a:t>
            </a:r>
            <a:r>
              <a:rPr lang="fa-IR" sz="5100" dirty="0" smtClean="0">
                <a:cs typeface="B Mitra" pitchFamily="2" charset="-78"/>
              </a:rPr>
              <a:t>است</a:t>
            </a:r>
            <a:r>
              <a:rPr lang="fa-IR" sz="5100" dirty="0">
                <a:cs typeface="B Mitra" pitchFamily="2" charset="-78"/>
              </a:rPr>
              <a:t>، بماند. </a:t>
            </a:r>
            <a:endParaRPr lang="fa-IR" sz="5100" dirty="0" smtClean="0">
              <a:cs typeface="B Mitra" pitchFamily="2" charset="-78"/>
            </a:endParaRPr>
          </a:p>
          <a:p>
            <a:pPr marL="0" indent="0" algn="justLow" rtl="1">
              <a:buNone/>
            </a:pPr>
            <a:endParaRPr lang="fa-IR" sz="2900" dirty="0" smtClean="0">
              <a:cs typeface="B Mitra" pitchFamily="2" charset="-78"/>
            </a:endParaRPr>
          </a:p>
          <a:p>
            <a:pPr marL="0" indent="0" algn="justLow" rtl="1">
              <a:buNone/>
            </a:pPr>
            <a:r>
              <a:rPr lang="fa-IR" sz="40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بدون پاسخ:</a:t>
            </a:r>
          </a:p>
          <a:p>
            <a:pPr algn="justLow" rtl="1"/>
            <a:r>
              <a:rPr lang="fa-IR" sz="5100" dirty="0" smtClean="0">
                <a:cs typeface="B Mitra" pitchFamily="2" charset="-78"/>
              </a:rPr>
              <a:t>اگر </a:t>
            </a:r>
            <a:r>
              <a:rPr lang="fa-IR" sz="5100" dirty="0">
                <a:cs typeface="B Mitra" pitchFamily="2" charset="-78"/>
              </a:rPr>
              <a:t>در </a:t>
            </a:r>
            <a:r>
              <a:rPr lang="fa-IR" sz="5100" dirty="0" smtClean="0">
                <a:cs typeface="B Mitra" pitchFamily="2" charset="-78"/>
              </a:rPr>
              <a:t>ارزیابی ابتدایی </a:t>
            </a:r>
            <a:r>
              <a:rPr lang="fa-IR" sz="5100" dirty="0">
                <a:cs typeface="B Mitra" pitchFamily="2" charset="-78"/>
              </a:rPr>
              <a:t>کودک، پاسخی از او ندیدید </a:t>
            </a:r>
            <a:r>
              <a:rPr lang="fa-IR" sz="5100" dirty="0" smtClean="0">
                <a:cs typeface="B Mitra" pitchFamily="2" charset="-78"/>
              </a:rPr>
              <a:t>(بدون پاسخ)، </a:t>
            </a:r>
            <a:r>
              <a:rPr lang="fa-IR" sz="5100" dirty="0">
                <a:cs typeface="B Mitra" pitchFamily="2" charset="-78"/>
              </a:rPr>
              <a:t>با </a:t>
            </a:r>
            <a:r>
              <a:rPr lang="fa-IR" sz="51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فریاد کمک </a:t>
            </a:r>
            <a:r>
              <a:rPr lang="fa-IR" sz="5100" dirty="0">
                <a:cs typeface="B Mitra" pitchFamily="2" charset="-78"/>
              </a:rPr>
              <a:t>بخواهید.</a:t>
            </a:r>
            <a:endParaRPr lang="en-US" sz="51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25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4. ارزیابی تنفس </a:t>
            </a:r>
            <a:r>
              <a:rPr lang="fa-IR" sz="3200" dirty="0" smtClean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کودک</a:t>
            </a:r>
            <a:endParaRPr lang="en-US" sz="3200" dirty="0">
              <a:ln>
                <a:solidFill>
                  <a:srgbClr val="000099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تنفس منظم مصدوم:  نیازی </a:t>
            </a:r>
            <a:r>
              <a:rPr lang="fa-IR" sz="2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به عملیات احیا </a:t>
            </a:r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و شروع ماساژ </a:t>
            </a:r>
            <a:r>
              <a:rPr lang="fa-IR" sz="2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قلبی </a:t>
            </a:r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نیست </a:t>
            </a:r>
          </a:p>
          <a:p>
            <a:pPr marL="0" indent="0" algn="justLow" rtl="1">
              <a:buNone/>
            </a:pPr>
            <a:r>
              <a:rPr lang="fa-IR" dirty="0" smtClean="0">
                <a:cs typeface="B Mitra" pitchFamily="2" charset="-78"/>
              </a:rPr>
              <a:t>در </a:t>
            </a:r>
            <a:r>
              <a:rPr lang="fa-IR" dirty="0">
                <a:cs typeface="B Mitra" pitchFamily="2" charset="-78"/>
              </a:rPr>
              <a:t>این صورت و </a:t>
            </a:r>
            <a:r>
              <a:rPr lang="fa-IR" dirty="0" smtClean="0">
                <a:cs typeface="B Mitra" pitchFamily="2" charset="-78"/>
              </a:rPr>
              <a:t>اگر </a:t>
            </a:r>
            <a:r>
              <a:rPr lang="fa-IR" dirty="0">
                <a:cs typeface="B Mitra" pitchFamily="2" charset="-78"/>
              </a:rPr>
              <a:t>شواهدی از حادثه و آسیب وجود ندارد، </a:t>
            </a:r>
            <a:r>
              <a:rPr lang="fa-IR" dirty="0" smtClean="0">
                <a:cs typeface="B Mitra" pitchFamily="2" charset="-78"/>
              </a:rPr>
              <a:t>کودک را بر </a:t>
            </a:r>
            <a:r>
              <a:rPr lang="fa-IR" dirty="0">
                <a:cs typeface="B Mitra" pitchFamily="2" charset="-78"/>
              </a:rPr>
              <a:t>روی یک پهلو بخوابانید تا ضمن کمک به بازنگه </a:t>
            </a:r>
            <a:r>
              <a:rPr lang="fa-IR" dirty="0" smtClean="0">
                <a:cs typeface="B Mitra" pitchFamily="2" charset="-78"/>
              </a:rPr>
              <a:t>داشتن </a:t>
            </a:r>
            <a:r>
              <a:rPr lang="fa-IR" dirty="0">
                <a:cs typeface="B Mitra" pitchFamily="2" charset="-78"/>
              </a:rPr>
              <a:t>راه هوایی، خطر </a:t>
            </a:r>
            <a:r>
              <a:rPr lang="fa-IR" dirty="0" smtClean="0">
                <a:cs typeface="B Mitra" pitchFamily="2" charset="-78"/>
              </a:rPr>
              <a:t>خفگی نیز </a:t>
            </a:r>
            <a:r>
              <a:rPr lang="fa-IR" dirty="0">
                <a:cs typeface="B Mitra" pitchFamily="2" charset="-78"/>
              </a:rPr>
              <a:t>کاهش یابد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marL="0" indent="0" algn="justLow" rtl="1">
              <a:buNone/>
            </a:pPr>
            <a:endParaRPr lang="fa-IR" sz="1600" dirty="0">
              <a:cs typeface="B Mitra" pitchFamily="2" charset="-78"/>
            </a:endParaRPr>
          </a:p>
          <a:p>
            <a:pPr algn="justLow" rtl="1"/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تنفس </a:t>
            </a:r>
            <a:r>
              <a:rPr lang="fa-IR" sz="2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نداشته و پاسخ </a:t>
            </a:r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نمی‌دهد </a:t>
            </a:r>
            <a:r>
              <a:rPr lang="fa-IR" sz="2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و یا تنفس </a:t>
            </a:r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غیرموثر</a:t>
            </a:r>
            <a:r>
              <a:rPr lang="fa-IR" sz="24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(دهنک زدن)</a:t>
            </a:r>
            <a:r>
              <a:rPr lang="fa-IR" sz="26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: شروع عملیات </a:t>
            </a:r>
            <a:r>
              <a:rPr lang="fa-IR" sz="2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احیا </a:t>
            </a:r>
            <a:endParaRPr lang="fa-IR" sz="2600" b="1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Mitra" pitchFamily="2" charset="-78"/>
            </a:endParaRPr>
          </a:p>
          <a:p>
            <a:pPr marL="0" indent="0" algn="justLow" rtl="1">
              <a:buNone/>
            </a:pPr>
            <a:r>
              <a:rPr lang="fa-IR" dirty="0" smtClean="0">
                <a:cs typeface="B Mitra" pitchFamily="2" charset="-78"/>
              </a:rPr>
              <a:t>افتراق </a:t>
            </a:r>
            <a:r>
              <a:rPr lang="fa-IR" dirty="0">
                <a:cs typeface="B Mitra" pitchFamily="2" charset="-78"/>
              </a:rPr>
              <a:t>تنفس غیرموثر از تنفس طبیعی </a:t>
            </a:r>
            <a:r>
              <a:rPr lang="fa-IR" dirty="0" smtClean="0">
                <a:cs typeface="B Mitra" pitchFamily="2" charset="-78"/>
              </a:rPr>
              <a:t>خودبخودی؛ </a:t>
            </a:r>
          </a:p>
          <a:p>
            <a:pPr marL="0" indent="0" algn="justLow" rtl="1">
              <a:buNone/>
            </a:pPr>
            <a:r>
              <a:rPr lang="fa-IR" dirty="0" smtClean="0">
                <a:cs typeface="B Mitra" pitchFamily="2" charset="-78"/>
              </a:rPr>
              <a:t>شروع عملیات </a:t>
            </a:r>
            <a:r>
              <a:rPr lang="fa-IR" dirty="0">
                <a:cs typeface="B Mitra" pitchFamily="2" charset="-78"/>
              </a:rPr>
              <a:t>احیا هر </a:t>
            </a:r>
            <a:r>
              <a:rPr lang="fa-IR" dirty="0" smtClean="0">
                <a:cs typeface="B Mitra" pitchFamily="2" charset="-78"/>
              </a:rPr>
              <a:t>زمان </a:t>
            </a:r>
            <a:r>
              <a:rPr lang="fa-IR" dirty="0">
                <a:cs typeface="B Mitra" pitchFamily="2" charset="-78"/>
              </a:rPr>
              <a:t>که </a:t>
            </a:r>
            <a:r>
              <a:rPr lang="fa-IR" dirty="0" smtClean="0">
                <a:cs typeface="B Mitra" pitchFamily="2" charset="-78"/>
              </a:rPr>
              <a:t>پاسخ </a:t>
            </a:r>
            <a:r>
              <a:rPr lang="fa-IR" dirty="0">
                <a:cs typeface="B Mitra" pitchFamily="2" charset="-78"/>
              </a:rPr>
              <a:t>به تحریکات </a:t>
            </a:r>
            <a:r>
              <a:rPr lang="fa-IR" dirty="0" smtClean="0">
                <a:cs typeface="B Mitra" pitchFamily="2" charset="-78"/>
              </a:rPr>
              <a:t>وجود ندارد (ولو </a:t>
            </a:r>
            <a:r>
              <a:rPr lang="fa-IR" dirty="0">
                <a:cs typeface="B Mitra" pitchFamily="2" charset="-78"/>
              </a:rPr>
              <a:t>این که تنفس </a:t>
            </a:r>
            <a:r>
              <a:rPr lang="fa-IR" dirty="0" smtClean="0">
                <a:cs typeface="B Mitra" pitchFamily="2" charset="-78"/>
              </a:rPr>
              <a:t>غیرموثر به صورت دهنک زدن‌های </a:t>
            </a:r>
            <a:r>
              <a:rPr lang="fa-IR" dirty="0">
                <a:cs typeface="B Mitra" pitchFamily="2" charset="-78"/>
              </a:rPr>
              <a:t>گاه به گاه داشته </a:t>
            </a:r>
            <a:r>
              <a:rPr lang="fa-IR" dirty="0" smtClean="0">
                <a:cs typeface="B Mitra" pitchFamily="2" charset="-78"/>
              </a:rPr>
              <a:t>باشد)</a:t>
            </a:r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1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5. شروع فشردن قفسه سینه (ماساژ قلبی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)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fa-IR" sz="3000" dirty="0">
                <a:cs typeface="B Mitra" pitchFamily="2" charset="-78"/>
              </a:rPr>
              <a:t>در </a:t>
            </a:r>
            <a:r>
              <a:rPr lang="fa-IR" sz="3000" dirty="0" smtClean="0">
                <a:cs typeface="B Mitra" pitchFamily="2" charset="-78"/>
              </a:rPr>
              <a:t>ایست </a:t>
            </a:r>
            <a:r>
              <a:rPr lang="fa-IR" sz="3000" dirty="0">
                <a:cs typeface="B Mitra" pitchFamily="2" charset="-78"/>
              </a:rPr>
              <a:t>قلبی، برقراری جریان خون به ارگان‌های </a:t>
            </a:r>
            <a:r>
              <a:rPr lang="fa-IR" sz="3000" dirty="0" smtClean="0">
                <a:cs typeface="B Mitra" pitchFamily="2" charset="-78"/>
              </a:rPr>
              <a:t>حیاتی با فشردن </a:t>
            </a:r>
            <a:r>
              <a:rPr lang="fa-IR" sz="3000" dirty="0">
                <a:cs typeface="B Mitra" pitchFamily="2" charset="-78"/>
              </a:rPr>
              <a:t>موثر و مطلوب </a:t>
            </a:r>
            <a:r>
              <a:rPr lang="fa-IR" sz="3000" dirty="0" smtClean="0">
                <a:cs typeface="B Mitra" pitchFamily="2" charset="-78"/>
              </a:rPr>
              <a:t>قفسه سینه. </a:t>
            </a:r>
          </a:p>
          <a:p>
            <a:pPr algn="justLow" rtl="1"/>
            <a:r>
              <a:rPr lang="fa-IR" sz="3000" dirty="0" smtClean="0">
                <a:cs typeface="B Mitra" pitchFamily="2" charset="-78"/>
              </a:rPr>
              <a:t>در صورت عدم </a:t>
            </a:r>
            <a:r>
              <a:rPr lang="fa-IR" sz="3000" dirty="0">
                <a:cs typeface="B Mitra" pitchFamily="2" charset="-78"/>
              </a:rPr>
              <a:t>پاسخ</a:t>
            </a:r>
            <a:r>
              <a:rPr lang="fa-IR" sz="3000" dirty="0" smtClean="0">
                <a:cs typeface="B Mitra" pitchFamily="2" charset="-78"/>
              </a:rPr>
              <a:t> </a:t>
            </a:r>
            <a:r>
              <a:rPr lang="fa-IR" sz="3000" dirty="0">
                <a:cs typeface="B Mitra" pitchFamily="2" charset="-78"/>
              </a:rPr>
              <a:t>به تحریکات </a:t>
            </a:r>
            <a:r>
              <a:rPr lang="fa-IR" sz="3000" dirty="0" smtClean="0">
                <a:cs typeface="B Mitra" pitchFamily="2" charset="-78"/>
              </a:rPr>
              <a:t>و یا نداشتن تنفس:  30 </a:t>
            </a:r>
            <a:r>
              <a:rPr lang="fa-IR" sz="3000" dirty="0">
                <a:cs typeface="B Mitra" pitchFamily="2" charset="-78"/>
              </a:rPr>
              <a:t>ماساژ قلبی </a:t>
            </a:r>
            <a:endParaRPr lang="fa-IR" sz="3000" dirty="0" smtClean="0">
              <a:cs typeface="B Mitra" pitchFamily="2" charset="-78"/>
            </a:endParaRPr>
          </a:p>
          <a:p>
            <a:pPr marL="0" indent="0" algn="justLow" rtl="1">
              <a:buNone/>
            </a:pPr>
            <a:endParaRPr lang="fa-IR" sz="1200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600" b="1" dirty="0">
                <a:cs typeface="B Mitra" pitchFamily="2" charset="-78"/>
              </a:rPr>
              <a:t>خصوصیات یک عملیات احیا با کیفیت بالا و مطلوب: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فشردن قفسه سینه با سرعت و تعداد مناسب و عمق کافی.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سریع فشار دادن: با سرعت حداقل 100 بار در دقیقه (و حدا کثر 120 بار در دقیقه).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فشار محکم و قوی: فشردن حداقل یک سوم قطر قدامی خلفی قفسه سینه و یا </a:t>
            </a:r>
            <a:r>
              <a:rPr lang="en-US" sz="2800" baseline="30000" dirty="0">
                <a:cs typeface="B Mitra" pitchFamily="2" charset="-78"/>
              </a:rPr>
              <a:t>cm</a:t>
            </a:r>
            <a:r>
              <a:rPr lang="fa-IR" sz="2800" dirty="0">
                <a:cs typeface="B Mitra" pitchFamily="2" charset="-78"/>
              </a:rPr>
              <a:t>4 در شیرخواران و</a:t>
            </a:r>
            <a:r>
              <a:rPr lang="en-US" sz="2800" baseline="30000" dirty="0">
                <a:cs typeface="B Mitra" pitchFamily="2" charset="-78"/>
              </a:rPr>
              <a:t>cm </a:t>
            </a:r>
            <a:r>
              <a:rPr lang="fa-IR" sz="2800" dirty="0">
                <a:cs typeface="B Mitra" pitchFamily="2" charset="-78"/>
              </a:rPr>
              <a:t>5 در کودکان (در نوجوانان حداقل</a:t>
            </a:r>
            <a:r>
              <a:rPr lang="en-US" sz="2800" baseline="30000" dirty="0">
                <a:cs typeface="B Mitra" pitchFamily="2" charset="-78"/>
              </a:rPr>
              <a:t>cm </a:t>
            </a:r>
            <a:r>
              <a:rPr lang="fa-IR" sz="2800" dirty="0">
                <a:cs typeface="B Mitra" pitchFamily="2" charset="-78"/>
              </a:rPr>
              <a:t>5 و نه بیشتر از</a:t>
            </a:r>
            <a:r>
              <a:rPr lang="en-US" sz="2800" baseline="30000" dirty="0">
                <a:cs typeface="B Mitra" pitchFamily="2" charset="-78"/>
              </a:rPr>
              <a:t>cm </a:t>
            </a:r>
            <a:r>
              <a:rPr lang="fa-IR" sz="2800" dirty="0">
                <a:cs typeface="B Mitra" pitchFamily="2" charset="-78"/>
              </a:rPr>
              <a:t>6)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برگشت کامل قفسه سینه در فاصله بین دو ماساژ (فرصت پر شدن مجدد قلب از خون)</a:t>
            </a:r>
          </a:p>
          <a:p>
            <a:pPr algn="r" rtl="1"/>
            <a:r>
              <a:rPr lang="fa-IR" sz="2800" dirty="0">
                <a:cs typeface="B Mitra" pitchFamily="2" charset="-78"/>
              </a:rPr>
              <a:t>انجام ماساژ قلبی بر روی سطح سخت (غیر قابل ارتجاع</a:t>
            </a:r>
            <a:r>
              <a:rPr lang="fa-IR" sz="2800" dirty="0" smtClean="0">
                <a:cs typeface="B Mitra" pitchFamily="2" charset="-78"/>
              </a:rPr>
              <a:t>)</a:t>
            </a:r>
            <a:endParaRPr lang="en-US" sz="28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7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5. شروع فشردن قفسه سینه (ماساژ قلبی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)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Mitra" pitchFamily="2" charset="-78"/>
              </a:rPr>
              <a:t>احیای شیرخوار:</a:t>
            </a:r>
          </a:p>
          <a:p>
            <a:pPr algn="r" rtl="1"/>
            <a:r>
              <a:rPr lang="fa-IR" sz="2400" dirty="0" smtClean="0">
                <a:cs typeface="B Mitra" pitchFamily="2" charset="-78"/>
              </a:rPr>
              <a:t>فشردن جناغ </a:t>
            </a:r>
            <a:r>
              <a:rPr lang="fa-IR" sz="2400" dirty="0">
                <a:cs typeface="B Mitra" pitchFamily="2" charset="-78"/>
              </a:rPr>
              <a:t>با دو </a:t>
            </a:r>
            <a:r>
              <a:rPr lang="fa-IR" sz="2400" dirty="0" smtClean="0">
                <a:cs typeface="B Mitra" pitchFamily="2" charset="-78"/>
              </a:rPr>
              <a:t>انگشت </a:t>
            </a:r>
            <a:r>
              <a:rPr lang="fa-IR" sz="2200" dirty="0" smtClean="0">
                <a:cs typeface="B Mitra" pitchFamily="2" charset="-78"/>
              </a:rPr>
              <a:t>(قسمت </a:t>
            </a:r>
            <a:r>
              <a:rPr lang="fa-IR" sz="2200" dirty="0">
                <a:cs typeface="B Mitra" pitchFamily="2" charset="-78"/>
              </a:rPr>
              <a:t>تحتانی </a:t>
            </a:r>
            <a:r>
              <a:rPr lang="fa-IR" sz="2200" dirty="0" smtClean="0">
                <a:cs typeface="B Mitra" pitchFamily="2" charset="-78"/>
              </a:rPr>
              <a:t>جناغ </a:t>
            </a:r>
            <a:r>
              <a:rPr lang="fa-IR" sz="2200" dirty="0">
                <a:cs typeface="B Mitra" pitchFamily="2" charset="-78"/>
              </a:rPr>
              <a:t>زیر </a:t>
            </a:r>
            <a:r>
              <a:rPr lang="fa-IR" sz="2200" dirty="0" smtClean="0">
                <a:cs typeface="B Mitra" pitchFamily="2" charset="-78"/>
              </a:rPr>
              <a:t>خط </a:t>
            </a:r>
            <a:r>
              <a:rPr lang="fa-IR" sz="2200" dirty="0">
                <a:cs typeface="B Mitra" pitchFamily="2" charset="-78"/>
              </a:rPr>
              <a:t>فرضی </a:t>
            </a:r>
            <a:r>
              <a:rPr lang="fa-IR" sz="2200" dirty="0" smtClean="0">
                <a:cs typeface="B Mitra" pitchFamily="2" charset="-78"/>
              </a:rPr>
              <a:t>بین دو سینه).</a:t>
            </a:r>
          </a:p>
          <a:p>
            <a:pPr algn="justLow" rtl="1"/>
            <a:r>
              <a:rPr lang="fa-IR" sz="2400" dirty="0" smtClean="0">
                <a:cs typeface="B Mitra" pitchFamily="2" charset="-78"/>
              </a:rPr>
              <a:t>فشار ندادن دنده‌ها </a:t>
            </a:r>
            <a:r>
              <a:rPr lang="fa-IR" sz="2400" dirty="0">
                <a:cs typeface="B Mitra" pitchFamily="2" charset="-78"/>
              </a:rPr>
              <a:t>و یا زائده </a:t>
            </a:r>
            <a:r>
              <a:rPr lang="fa-IR" sz="2400" dirty="0" smtClean="0">
                <a:cs typeface="B Mitra" pitchFamily="2" charset="-78"/>
              </a:rPr>
              <a:t>خنجری استخوان جناغ </a:t>
            </a:r>
            <a:r>
              <a:rPr lang="fa-IR" sz="2400" dirty="0">
                <a:cs typeface="B Mitra" pitchFamily="2" charset="-78"/>
              </a:rPr>
              <a:t>(</a:t>
            </a:r>
            <a:r>
              <a:rPr lang="fa-IR" sz="2400" dirty="0" smtClean="0">
                <a:cs typeface="B Mitra" pitchFamily="2" charset="-78"/>
              </a:rPr>
              <a:t>زائده گزیفویید).</a:t>
            </a:r>
          </a:p>
          <a:p>
            <a:pPr algn="justLow" rtl="1"/>
            <a:r>
              <a:rPr lang="fa-IR" sz="2400" dirty="0" smtClean="0">
                <a:cs typeface="B Mitra" pitchFamily="2" charset="-78"/>
              </a:rPr>
              <a:t>ایجاد فشردگی </a:t>
            </a:r>
            <a:r>
              <a:rPr lang="fa-IR" sz="2400" dirty="0">
                <a:cs typeface="B Mitra" pitchFamily="2" charset="-78"/>
              </a:rPr>
              <a:t>حداقل به </a:t>
            </a:r>
            <a:r>
              <a:rPr lang="fa-IR" sz="2400" dirty="0" smtClean="0">
                <a:cs typeface="B Mitra" pitchFamily="2" charset="-78"/>
              </a:rPr>
              <a:t>اندازه یک </a:t>
            </a:r>
            <a:r>
              <a:rPr lang="fa-IR" sz="2400" dirty="0">
                <a:cs typeface="B Mitra" pitchFamily="2" charset="-78"/>
              </a:rPr>
              <a:t>سوم عمق قفسه سینه یا در حدود 4 </a:t>
            </a:r>
            <a:r>
              <a:rPr lang="fa-IR" sz="2400" dirty="0" smtClean="0">
                <a:cs typeface="B Mitra" pitchFamily="2" charset="-78"/>
              </a:rPr>
              <a:t>سانتیمتر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5" name="Picture 4" descr="Image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3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76600"/>
            <a:ext cx="43195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6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5. شروع فشردن قفسه سینه (ماساژ قلبی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)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Mitra" pitchFamily="2" charset="-78"/>
              </a:rPr>
              <a:t>احیای کودک:</a:t>
            </a:r>
            <a:endParaRPr lang="fa-IR" sz="2400" dirty="0" smtClean="0">
              <a:cs typeface="B Mitra" pitchFamily="2" charset="-78"/>
            </a:endParaRPr>
          </a:p>
          <a:p>
            <a:pPr algn="r" rtl="1"/>
            <a:r>
              <a:rPr lang="fa-IR" sz="2400" dirty="0" smtClean="0">
                <a:cs typeface="B Mitra" pitchFamily="2" charset="-78"/>
              </a:rPr>
              <a:t>فشردن نیمه تحتانی جناغ با پاشنه یک یا </a:t>
            </a:r>
            <a:r>
              <a:rPr lang="fa-IR" sz="2400" dirty="0">
                <a:cs typeface="B Mitra" pitchFamily="2" charset="-78"/>
              </a:rPr>
              <a:t>هردو </a:t>
            </a:r>
            <a:r>
              <a:rPr lang="fa-IR" sz="2400" dirty="0" smtClean="0">
                <a:cs typeface="B Mitra" pitchFamily="2" charset="-78"/>
              </a:rPr>
              <a:t>دست</a:t>
            </a:r>
            <a:endParaRPr lang="fa-IR" sz="2400" dirty="0">
              <a:cs typeface="B Mitra" pitchFamily="2" charset="-78"/>
            </a:endParaRPr>
          </a:p>
          <a:p>
            <a:pPr algn="r" rtl="1"/>
            <a:r>
              <a:rPr lang="fa-IR" sz="2400" dirty="0">
                <a:cs typeface="B Mitra" pitchFamily="2" charset="-78"/>
              </a:rPr>
              <a:t>فشردن </a:t>
            </a:r>
            <a:r>
              <a:rPr lang="fa-IR" sz="2400" dirty="0" smtClean="0">
                <a:cs typeface="B Mitra" pitchFamily="2" charset="-78"/>
              </a:rPr>
              <a:t>حداقل باندازه </a:t>
            </a:r>
            <a:r>
              <a:rPr lang="fa-IR" sz="2400" dirty="0">
                <a:cs typeface="B Mitra" pitchFamily="2" charset="-78"/>
              </a:rPr>
              <a:t>یک </a:t>
            </a:r>
            <a:r>
              <a:rPr lang="fa-IR" sz="2400" dirty="0" smtClean="0">
                <a:cs typeface="B Mitra" pitchFamily="2" charset="-78"/>
              </a:rPr>
              <a:t>سوم قطر قدامی خلفی قفسه </a:t>
            </a:r>
            <a:r>
              <a:rPr lang="fa-IR" sz="2400" dirty="0">
                <a:cs typeface="B Mitra" pitchFamily="2" charset="-78"/>
              </a:rPr>
              <a:t>سینه یا تقریبا 5 </a:t>
            </a:r>
            <a:r>
              <a:rPr lang="fa-IR" sz="2400" dirty="0" smtClean="0">
                <a:cs typeface="B Mitra" pitchFamily="2" charset="-78"/>
              </a:rPr>
              <a:t>سانتیمتر</a:t>
            </a:r>
          </a:p>
          <a:p>
            <a:pPr algn="justLow" rtl="1"/>
            <a:r>
              <a:rPr lang="fa-IR" sz="2400" dirty="0">
                <a:cs typeface="B Mitra" pitchFamily="2" charset="-78"/>
              </a:rPr>
              <a:t>فشار ندادن دنده‌ها و یا زائده خنجری استخوان جناغ (زائده گزیفویید</a:t>
            </a:r>
            <a:r>
              <a:rPr lang="fa-IR" sz="2400" dirty="0" smtClean="0">
                <a:cs typeface="B Mitra" pitchFamily="2" charset="-78"/>
              </a:rPr>
              <a:t>).</a:t>
            </a:r>
            <a:endParaRPr lang="fa-IR" sz="2400" dirty="0">
              <a:cs typeface="B Mitr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67050"/>
            <a:ext cx="70866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5. شروع فشردن قفسه سینه (ماساژ قلبی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)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30763"/>
          </a:xfrm>
        </p:spPr>
        <p:txBody>
          <a:bodyPr>
            <a:noAutofit/>
          </a:bodyPr>
          <a:lstStyle/>
          <a:p>
            <a:pPr algn="r" rtl="1"/>
            <a:r>
              <a:rPr lang="fa-IR" sz="22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خستگی احیاگر</a:t>
            </a:r>
            <a:r>
              <a:rPr lang="fa-IR" sz="2200" b="1" dirty="0" smtClean="0">
                <a:latin typeface="Times New Roman"/>
                <a:cs typeface="Times New Roman"/>
              </a:rPr>
              <a:t>← </a:t>
            </a:r>
            <a:r>
              <a:rPr lang="fa-IR" sz="2200" b="1" dirty="0" smtClean="0">
                <a:cs typeface="B Mitra" pitchFamily="2" charset="-78"/>
              </a:rPr>
              <a:t>کم شدن سرعت ماساژ </a:t>
            </a:r>
            <a:r>
              <a:rPr lang="fa-IR" sz="2200" b="1" dirty="0">
                <a:cs typeface="B Mitra" pitchFamily="2" charset="-78"/>
              </a:rPr>
              <a:t>قلبی، عمق ماساژ و </a:t>
            </a:r>
            <a:r>
              <a:rPr lang="fa-IR" sz="2200" b="1" dirty="0" smtClean="0">
                <a:cs typeface="B Mitra" pitchFamily="2" charset="-78"/>
              </a:rPr>
              <a:t>برگشت قفسه صدری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Mitra" pitchFamily="2" charset="-78"/>
              </a:rPr>
              <a:t>                                 کاهش کیفیت ماساژ قلبی </a:t>
            </a:r>
          </a:p>
          <a:p>
            <a:pPr algn="r" rtl="1"/>
            <a:r>
              <a:rPr lang="fa-IR" sz="2200" b="1" dirty="0" smtClean="0">
                <a:cs typeface="B Mitra" pitchFamily="2" charset="-78"/>
              </a:rPr>
              <a:t>درصورت وجود دو </a:t>
            </a:r>
            <a:r>
              <a:rPr lang="fa-IR" sz="2200" b="1" dirty="0">
                <a:cs typeface="B Mitra" pitchFamily="2" charset="-78"/>
              </a:rPr>
              <a:t>یا </a:t>
            </a:r>
            <a:r>
              <a:rPr lang="fa-IR" sz="2200" b="1" dirty="0" smtClean="0">
                <a:cs typeface="B Mitra" pitchFamily="2" charset="-78"/>
              </a:rPr>
              <a:t>بیشتر از دو احیاگر:  </a:t>
            </a:r>
            <a:r>
              <a:rPr lang="fa-IR" sz="22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تعویض چرخشی هر </a:t>
            </a:r>
            <a:r>
              <a:rPr lang="fa-IR" sz="22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دو دقیقه </a:t>
            </a:r>
            <a:endParaRPr lang="fa-IR" sz="2200" b="1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Mitra" pitchFamily="2" charset="-78"/>
            </a:endParaRPr>
          </a:p>
          <a:p>
            <a:pPr algn="r" rtl="1"/>
            <a:r>
              <a:rPr lang="fa-IR" sz="2200" b="1" dirty="0" smtClean="0">
                <a:cs typeface="B Mitra" pitchFamily="2" charset="-78"/>
              </a:rPr>
              <a:t>جابجایی </a:t>
            </a:r>
            <a:r>
              <a:rPr lang="fa-IR" sz="2200" b="1" dirty="0">
                <a:cs typeface="B Mitra" pitchFamily="2" charset="-78"/>
              </a:rPr>
              <a:t>بین نفرات </a:t>
            </a:r>
            <a:r>
              <a:rPr lang="fa-IR" sz="2200" b="1" dirty="0" smtClean="0">
                <a:cs typeface="B Mitra" pitchFamily="2" charset="-78"/>
              </a:rPr>
              <a:t>در </a:t>
            </a:r>
            <a:r>
              <a:rPr lang="fa-IR" sz="2200" b="1" dirty="0">
                <a:cs typeface="B Mitra" pitchFamily="2" charset="-78"/>
              </a:rPr>
              <a:t>حداقل زمان </a:t>
            </a:r>
            <a:r>
              <a:rPr lang="fa-IR" sz="2200" b="1" dirty="0" smtClean="0">
                <a:cs typeface="B Mitra" pitchFamily="2" charset="-78"/>
              </a:rPr>
              <a:t>ممکن(کمتر </a:t>
            </a:r>
            <a:r>
              <a:rPr lang="fa-IR" sz="2200" b="1" dirty="0">
                <a:cs typeface="B Mitra" pitchFamily="2" charset="-78"/>
              </a:rPr>
              <a:t>از </a:t>
            </a:r>
            <a:r>
              <a:rPr lang="fa-IR" sz="2200" b="1" dirty="0" smtClean="0">
                <a:cs typeface="B Mitra" pitchFamily="2" charset="-78"/>
              </a:rPr>
              <a:t>5 ثانیه) </a:t>
            </a:r>
          </a:p>
          <a:p>
            <a:pPr marL="0" indent="0" algn="r" rtl="1">
              <a:buNone/>
            </a:pPr>
            <a:endParaRPr lang="fa-IR" sz="2200" b="1" dirty="0" smtClean="0">
              <a:cs typeface="B Mitra" pitchFamily="2" charset="-78"/>
            </a:endParaRPr>
          </a:p>
          <a:p>
            <a:pPr algn="r" rtl="1"/>
            <a:r>
              <a:rPr lang="fa-IR" sz="2200" b="1" dirty="0" smtClean="0">
                <a:cs typeface="B Mitra" pitchFamily="2" charset="-78"/>
              </a:rPr>
              <a:t>در احیا شیرخواران </a:t>
            </a:r>
            <a:r>
              <a:rPr lang="fa-IR" sz="2200" b="1" dirty="0">
                <a:cs typeface="B Mitra" pitchFamily="2" charset="-78"/>
              </a:rPr>
              <a:t>و </a:t>
            </a:r>
            <a:r>
              <a:rPr lang="fa-IR" sz="2200" b="1" dirty="0" smtClean="0">
                <a:cs typeface="B Mitra" pitchFamily="2" charset="-78"/>
              </a:rPr>
              <a:t>کودکان: </a:t>
            </a:r>
            <a:r>
              <a:rPr lang="fa-IR" sz="2200" b="1" dirty="0">
                <a:cs typeface="B Mitra" pitchFamily="2" charset="-78"/>
              </a:rPr>
              <a:t>بهترین </a:t>
            </a:r>
            <a:r>
              <a:rPr lang="fa-IR" sz="2200" b="1" dirty="0" smtClean="0">
                <a:cs typeface="B Mitra" pitchFamily="2" charset="-78"/>
              </a:rPr>
              <a:t>نتیجه </a:t>
            </a:r>
            <a:r>
              <a:rPr lang="fa-IR" sz="22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همراهی ماساژ </a:t>
            </a:r>
            <a:r>
              <a:rPr lang="fa-IR" sz="22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قلبی با </a:t>
            </a:r>
            <a:r>
              <a:rPr lang="fa-IR" sz="22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تهویه </a:t>
            </a:r>
            <a:r>
              <a:rPr lang="fa-IR" sz="2200" b="1" dirty="0" smtClean="0">
                <a:cs typeface="B Mitra" pitchFamily="2" charset="-78"/>
              </a:rPr>
              <a:t>(تنفس‌ کمکی) </a:t>
            </a:r>
          </a:p>
          <a:p>
            <a:pPr marL="0" indent="0" algn="ctr" rtl="1">
              <a:buNone/>
            </a:pPr>
            <a:endParaRPr lang="fa-IR" sz="1200" b="1" dirty="0" smtClean="0">
              <a:cs typeface="B Mitra" pitchFamily="2" charset="-78"/>
            </a:endParaRPr>
          </a:p>
          <a:p>
            <a:pPr marL="0" indent="0" algn="ctr" rtl="1">
              <a:buNone/>
            </a:pPr>
            <a:r>
              <a:rPr lang="fa-IR" sz="2200" b="1" dirty="0" smtClean="0">
                <a:cs typeface="B Mitra" pitchFamily="2" charset="-78"/>
              </a:rPr>
              <a:t>در </a:t>
            </a:r>
            <a:r>
              <a:rPr lang="fa-IR" sz="2200" b="1" dirty="0">
                <a:cs typeface="B Mitra" pitchFamily="2" charset="-78"/>
              </a:rPr>
              <a:t>صورتی </a:t>
            </a:r>
            <a:r>
              <a:rPr lang="fa-IR" sz="2200" b="1" dirty="0" smtClean="0">
                <a:cs typeface="B Mitra" pitchFamily="2" charset="-78"/>
              </a:rPr>
              <a:t>که </a:t>
            </a:r>
            <a:r>
              <a:rPr lang="fa-IR" sz="2200" b="1" dirty="0">
                <a:cs typeface="B Mitra" pitchFamily="2" charset="-78"/>
              </a:rPr>
              <a:t>یک </a:t>
            </a:r>
            <a:r>
              <a:rPr lang="fa-IR" sz="2200" b="1" dirty="0" smtClean="0">
                <a:cs typeface="B Mitra" pitchFamily="2" charset="-78"/>
              </a:rPr>
              <a:t>احیاگر برای تنفس </a:t>
            </a:r>
            <a:r>
              <a:rPr lang="fa-IR" sz="2200" b="1" dirty="0">
                <a:cs typeface="B Mitra" pitchFamily="2" charset="-78"/>
              </a:rPr>
              <a:t>کمکی آموزش ندیده </a:t>
            </a:r>
            <a:r>
              <a:rPr lang="fa-IR" sz="2200" b="1" dirty="0" smtClean="0">
                <a:cs typeface="B Mitra" pitchFamily="2" charset="-78"/>
              </a:rPr>
              <a:t>باشد </a:t>
            </a:r>
            <a:r>
              <a:rPr lang="fa-IR" sz="2200" b="1" dirty="0">
                <a:cs typeface="B Mitra" pitchFamily="2" charset="-78"/>
              </a:rPr>
              <a:t>و یا قادر به انجام آن نباشد، بایستی به ماساژ </a:t>
            </a:r>
            <a:r>
              <a:rPr lang="fa-IR" sz="2200" b="1" dirty="0" smtClean="0">
                <a:cs typeface="B Mitra" pitchFamily="2" charset="-78"/>
              </a:rPr>
              <a:t>قلبی ادامه </a:t>
            </a:r>
            <a:r>
              <a:rPr lang="fa-IR" sz="2200" b="1" dirty="0">
                <a:cs typeface="B Mitra" pitchFamily="2" charset="-78"/>
              </a:rPr>
              <a:t>دهد تا </a:t>
            </a:r>
            <a:r>
              <a:rPr lang="fa-IR" sz="2200" b="1" dirty="0" smtClean="0">
                <a:cs typeface="B Mitra" pitchFamily="2" charset="-78"/>
              </a:rPr>
              <a:t>افراد کمکی </a:t>
            </a:r>
            <a:r>
              <a:rPr lang="fa-IR" sz="2200" b="1" dirty="0">
                <a:cs typeface="B Mitra" pitchFamily="2" charset="-78"/>
              </a:rPr>
              <a:t>برسند.</a:t>
            </a:r>
          </a:p>
        </p:txBody>
      </p:sp>
    </p:spTree>
    <p:extLst>
      <p:ext uri="{BB962C8B-B14F-4D97-AF65-F5344CB8AC3E}">
        <p14:creationId xmlns:p14="http://schemas.microsoft.com/office/powerpoint/2010/main" val="2508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Documents and Settings\Administrator\My Documents\My 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6146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pPr rtl="1"/>
            <a:r>
              <a:rPr lang="fa-IR" sz="8800" dirty="0" smtClean="0">
                <a:ln>
                  <a:solidFill>
                    <a:srgbClr val="FF00FF"/>
                  </a:solidFill>
                </a:ln>
                <a:solidFill>
                  <a:srgbClr val="FF6600"/>
                </a:solidFill>
                <a:cs typeface="B Titr" pitchFamily="2" charset="-78"/>
              </a:rPr>
              <a:t>کارگاه </a:t>
            </a:r>
            <a:r>
              <a:rPr lang="fa-IR" sz="9600" dirty="0">
                <a:ln>
                  <a:solidFill>
                    <a:srgbClr val="FF00FF"/>
                  </a:solidFill>
                </a:ln>
                <a:solidFill>
                  <a:srgbClr val="FF6600"/>
                </a:solidFill>
                <a:cs typeface="B Titr" pitchFamily="2" charset="-78"/>
              </a:rPr>
              <a:t>احیا</a:t>
            </a:r>
            <a:endParaRPr lang="en-US" sz="11500" dirty="0">
              <a:ln>
                <a:solidFill>
                  <a:srgbClr val="FF00FF"/>
                </a:solidFill>
              </a:ln>
              <a:solidFill>
                <a:srgbClr val="FF660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8686800" cy="1524000"/>
          </a:xfrm>
        </p:spPr>
        <p:txBody>
          <a:bodyPr>
            <a:noAutofit/>
          </a:bodyPr>
          <a:lstStyle/>
          <a:p>
            <a:r>
              <a:rPr lang="fa-IR" sz="8000" dirty="0" smtClean="0">
                <a:ln>
                  <a:solidFill>
                    <a:srgbClr val="FF00FF"/>
                  </a:solidFill>
                </a:ln>
                <a:solidFill>
                  <a:srgbClr val="FF6600"/>
                </a:solidFill>
                <a:cs typeface="B Titr" pitchFamily="2" charset="-78"/>
              </a:rPr>
              <a:t>کودکان و شیرخواران</a:t>
            </a:r>
            <a:endParaRPr lang="en-US" sz="8000" dirty="0">
              <a:ln>
                <a:solidFill>
                  <a:srgbClr val="FF00FF"/>
                </a:solidFill>
              </a:ln>
              <a:solidFill>
                <a:srgbClr val="FF660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260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دکتر علیپور- شبکه بهداشت و درمان شهرستان نوشهر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Titr" pitchFamily="2" charset="-78"/>
              </a:rPr>
              <a:t>ماساژ قلبی شیرخوار- دو احیاگر</a:t>
            </a:r>
            <a:endParaRPr lang="en-US" sz="2800" dirty="0" smtClean="0">
              <a:cs typeface="B Titr" pitchFamily="2" charset="-78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295400"/>
            <a:ext cx="7926388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920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 t="17350"/>
          <a:stretch>
            <a:fillRect/>
          </a:stretch>
        </p:blipFill>
        <p:spPr bwMode="auto">
          <a:xfrm>
            <a:off x="609600" y="1752600"/>
            <a:ext cx="8001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533400" y="741400"/>
            <a:ext cx="8077200" cy="6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rtl="1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a-IR" sz="4000" dirty="0" smtClean="0">
                <a:solidFill>
                  <a:srgbClr val="002060"/>
                </a:solidFill>
                <a:latin typeface="Sans Serif" pitchFamily="16" charset="0"/>
                <a:cs typeface="B Titr" pitchFamily="2" charset="-78"/>
              </a:rPr>
              <a:t>تکنیک یک دست- </a:t>
            </a:r>
            <a:r>
              <a:rPr lang="fa-IR" sz="3200" dirty="0" smtClean="0">
                <a:solidFill>
                  <a:srgbClr val="002060"/>
                </a:solidFill>
                <a:latin typeface="Sans Serif" pitchFamily="16" charset="0"/>
                <a:cs typeface="B Titr" pitchFamily="2" charset="-78"/>
              </a:rPr>
              <a:t>کودکان یک تا 8 سال </a:t>
            </a:r>
            <a:endParaRPr lang="en-GB" sz="4000" dirty="0">
              <a:solidFill>
                <a:srgbClr val="002060"/>
              </a:solidFill>
              <a:latin typeface="Sans Serif" pitchFamily="16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173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HOT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4818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9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OT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840581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120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6. باز کردن راه هوایی و </a:t>
            </a:r>
            <a:r>
              <a:rPr lang="fa-IR" sz="3200" dirty="0" smtClean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تهویه (تنفس کمکی) دادن</a:t>
            </a:r>
            <a:endParaRPr lang="en-US" sz="3200" dirty="0">
              <a:ln>
                <a:solidFill>
                  <a:srgbClr val="000099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احیای </a:t>
            </a: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یک </a:t>
            </a:r>
            <a:r>
              <a:rPr lang="fa-IR" sz="28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نفره: </a:t>
            </a:r>
            <a:r>
              <a:rPr lang="fa-IR" sz="2800" b="1" dirty="0" smtClean="0">
                <a:cs typeface="B Mitra" pitchFamily="2" charset="-78"/>
              </a:rPr>
              <a:t>نسبت ماساژ </a:t>
            </a:r>
            <a:r>
              <a:rPr lang="fa-IR" sz="2800" b="1" dirty="0">
                <a:cs typeface="B Mitra" pitchFamily="2" charset="-78"/>
              </a:rPr>
              <a:t>به تهویه</a:t>
            </a:r>
            <a:r>
              <a:rPr lang="fa-IR" sz="2800" b="1" u="sng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 </a:t>
            </a:r>
            <a:r>
              <a:rPr lang="fa-IR" sz="28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30:2 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(هر </a:t>
            </a:r>
            <a:r>
              <a:rPr lang="fa-IR" sz="2800" b="1" dirty="0">
                <a:cs typeface="B Mitra" pitchFamily="2" charset="-78"/>
              </a:rPr>
              <a:t>30 </a:t>
            </a:r>
            <a:r>
              <a:rPr lang="fa-IR" sz="2800" b="1" dirty="0" smtClean="0">
                <a:cs typeface="B Mitra" pitchFamily="2" charset="-78"/>
              </a:rPr>
              <a:t>ماساژ </a:t>
            </a:r>
            <a:r>
              <a:rPr lang="fa-IR" sz="2800" b="1" dirty="0">
                <a:cs typeface="B Mitra" pitchFamily="2" charset="-78"/>
              </a:rPr>
              <a:t>با کیفیت و موثر </a:t>
            </a:r>
            <a:r>
              <a:rPr lang="fa-IR" sz="2800" b="1" dirty="0" smtClean="0">
                <a:latin typeface="Times New Roman"/>
                <a:cs typeface="Times New Roman"/>
              </a:rPr>
              <a:t>←  </a:t>
            </a:r>
            <a:r>
              <a:rPr lang="fa-IR" sz="2800" b="1" dirty="0" smtClean="0">
                <a:cs typeface="B Mitra" pitchFamily="2" charset="-78"/>
              </a:rPr>
              <a:t>2 </a:t>
            </a:r>
            <a:r>
              <a:rPr lang="fa-IR" sz="2800" b="1" dirty="0">
                <a:cs typeface="B Mitra" pitchFamily="2" charset="-78"/>
              </a:rPr>
              <a:t>تنفس </a:t>
            </a:r>
            <a:r>
              <a:rPr lang="fa-IR" sz="2800" b="1" dirty="0" smtClean="0">
                <a:cs typeface="B Mitra" pitchFamily="2" charset="-78"/>
              </a:rPr>
              <a:t>کمکی)</a:t>
            </a:r>
          </a:p>
          <a:p>
            <a:pPr algn="r" rtl="1"/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احیای </a:t>
            </a:r>
            <a:r>
              <a:rPr lang="fa-IR" sz="28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دو </a:t>
            </a: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نفره: </a:t>
            </a:r>
            <a:r>
              <a:rPr lang="fa-IR" sz="2800" b="1" dirty="0">
                <a:cs typeface="B Mitra" pitchFamily="2" charset="-78"/>
              </a:rPr>
              <a:t>نسبت ماساژ به تهویه</a:t>
            </a:r>
            <a:r>
              <a:rPr lang="fa-IR" sz="2800" b="1" u="sng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 </a:t>
            </a:r>
            <a:r>
              <a:rPr lang="fa-IR" sz="28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15:2 </a:t>
            </a:r>
            <a:endParaRPr lang="fa-IR" sz="2800" b="1" dirty="0" smtClean="0">
              <a:cs typeface="B Mitra" pitchFamily="2" charset="-78"/>
            </a:endParaRP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باز کردن راه هوایی با </a:t>
            </a: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مانور عقب بردن سر و بالا بردن چانه </a:t>
            </a:r>
            <a:endParaRPr lang="fa-IR" sz="2800" b="1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Mitra" pitchFamily="2" charset="-78"/>
            </a:endParaRPr>
          </a:p>
          <a:p>
            <a:pPr algn="r" rtl="1"/>
            <a:r>
              <a:rPr lang="fa-IR" sz="2700" b="1" dirty="0" smtClean="0">
                <a:cs typeface="B Mitra" pitchFamily="2" charset="-78"/>
              </a:rPr>
              <a:t>شیرخوار: تکنیک </a:t>
            </a:r>
            <a:r>
              <a:rPr lang="fa-IR" sz="2700" b="1" dirty="0">
                <a:cs typeface="B Mitra" pitchFamily="2" charset="-78"/>
              </a:rPr>
              <a:t>دهان به دهان و </a:t>
            </a:r>
            <a:r>
              <a:rPr lang="fa-IR" sz="2700" b="1" dirty="0" smtClean="0">
                <a:cs typeface="B Mitra" pitchFamily="2" charset="-78"/>
              </a:rPr>
              <a:t>بینی/کودکان: تکنیک </a:t>
            </a:r>
            <a:r>
              <a:rPr lang="fa-IR" sz="2700" b="1" dirty="0">
                <a:cs typeface="B Mitra" pitchFamily="2" charset="-78"/>
              </a:rPr>
              <a:t>دهان به دهان </a:t>
            </a:r>
            <a:endParaRPr lang="fa-IR" sz="2700" b="1" dirty="0" smtClean="0">
              <a:cs typeface="B Mitra" pitchFamily="2" charset="-78"/>
            </a:endParaRP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اطمینان به موثر بودن تنفس‌ها (قفسه سینه باید </a:t>
            </a:r>
            <a:r>
              <a:rPr lang="fa-IR" sz="2800" b="1" dirty="0">
                <a:cs typeface="B Mitra" pitchFamily="2" charset="-78"/>
              </a:rPr>
              <a:t>همزمان با </a:t>
            </a:r>
            <a:r>
              <a:rPr lang="fa-IR" sz="2800" b="1" dirty="0" smtClean="0">
                <a:cs typeface="B Mitra" pitchFamily="2" charset="-78"/>
              </a:rPr>
              <a:t>تنفس </a:t>
            </a:r>
            <a:r>
              <a:rPr lang="fa-IR" sz="2800" b="1" dirty="0">
                <a:cs typeface="B Mitra" pitchFamily="2" charset="-78"/>
              </a:rPr>
              <a:t>کمکی بالا </a:t>
            </a:r>
            <a:r>
              <a:rPr lang="fa-IR" sz="2800" b="1" dirty="0" smtClean="0">
                <a:cs typeface="B Mitra" pitchFamily="2" charset="-78"/>
              </a:rPr>
              <a:t>بیاید).</a:t>
            </a: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هر </a:t>
            </a:r>
            <a:r>
              <a:rPr lang="fa-IR" sz="2800" b="1" dirty="0">
                <a:cs typeface="B Mitra" pitchFamily="2" charset="-78"/>
              </a:rPr>
              <a:t>تنفس </a:t>
            </a:r>
            <a:r>
              <a:rPr lang="fa-IR" sz="2800" b="1" dirty="0" smtClean="0">
                <a:latin typeface="Times New Roman"/>
                <a:cs typeface="Times New Roman"/>
              </a:rPr>
              <a:t>←</a:t>
            </a:r>
            <a:r>
              <a:rPr lang="fa-IR" sz="2800" b="1" dirty="0" smtClean="0">
                <a:cs typeface="B Mitra" pitchFamily="2" charset="-78"/>
              </a:rPr>
              <a:t> حدود </a:t>
            </a:r>
            <a:r>
              <a:rPr lang="fa-IR" sz="2800" b="1" dirty="0">
                <a:cs typeface="B Mitra" pitchFamily="2" charset="-78"/>
              </a:rPr>
              <a:t>یک </a:t>
            </a:r>
            <a:r>
              <a:rPr lang="fa-IR" sz="2800" b="1" dirty="0" smtClean="0">
                <a:cs typeface="B Mitra" pitchFamily="2" charset="-78"/>
              </a:rPr>
              <a:t>ثانیه</a:t>
            </a: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در صورت بالا نیامدن قفسه سینه: اصلاح وضعیت نامناسب سر- جلوگیری از نشت هوا- قرار دادن سر در وضعیت‌های مختلف</a:t>
            </a:r>
          </a:p>
          <a:p>
            <a:pPr marL="0" indent="0" algn="r" rtl="1">
              <a:buNone/>
            </a:pPr>
            <a:endParaRPr lang="en-US" sz="2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786" y="223838"/>
            <a:ext cx="5159214" cy="3205162"/>
          </a:xfrm>
          <a:prstGeom prst="rect">
            <a:avLst/>
          </a:prstGeom>
          <a:noFill/>
        </p:spPr>
      </p:pic>
      <p:pic>
        <p:nvPicPr>
          <p:cNvPr id="3" name="Picture 2" descr="r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71194"/>
            <a:ext cx="4343400" cy="3134406"/>
          </a:xfrm>
          <a:prstGeom prst="rect">
            <a:avLst/>
          </a:prstGeom>
          <a:noFill/>
        </p:spPr>
      </p:pic>
      <p:pic>
        <p:nvPicPr>
          <p:cNvPr id="4" name="Picture 2" descr="r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71194"/>
            <a:ext cx="4267200" cy="31299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rrectpositionning"/>
          <p:cNvPicPr>
            <a:picLocks noChangeAspect="1" noChangeArrowheads="1"/>
          </p:cNvPicPr>
          <p:nvPr/>
        </p:nvPicPr>
        <p:blipFill rotWithShape="1">
          <a:blip r:embed="rId2" cstate="print"/>
          <a:srcRect b="25797"/>
          <a:stretch/>
        </p:blipFill>
        <p:spPr>
          <a:xfrm>
            <a:off x="457200" y="381000"/>
            <a:ext cx="8229600" cy="6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6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d-til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201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1778"/>
            <a:ext cx="3997325" cy="4106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81001" y="349170"/>
            <a:ext cx="40386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2400" dirty="0">
                <a:cs typeface="B Titr" pitchFamily="2" charset="-78"/>
              </a:rPr>
              <a:t>مانور عقب بردن سر و بالا بردن </a:t>
            </a:r>
            <a:r>
              <a:rPr lang="fa-IR" sz="2400" dirty="0" smtClean="0">
                <a:cs typeface="B Titr" pitchFamily="2" charset="-78"/>
              </a:rPr>
              <a:t>چانه</a:t>
            </a:r>
          </a:p>
          <a:p>
            <a:pPr algn="ct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Head Tilt-Chin Lift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724400" y="272227"/>
            <a:ext cx="3997325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fa-IR" sz="2800" b="1" dirty="0">
                <a:cs typeface="B Titr" pitchFamily="2" charset="-78"/>
              </a:rPr>
              <a:t>مانور</a:t>
            </a:r>
            <a:r>
              <a:rPr lang="fa-IR" sz="2800" dirty="0">
                <a:cs typeface="B Titr" pitchFamily="2" charset="-78"/>
              </a:rPr>
              <a:t> کشیدن چانه به بالا </a:t>
            </a:r>
            <a:endParaRPr lang="fa-IR" sz="2800" b="1" dirty="0" smtClean="0">
              <a:solidFill>
                <a:srgbClr val="002060"/>
              </a:solidFill>
              <a:latin typeface="Book Antiqua" pitchFamily="18" charset="0"/>
              <a:cs typeface="B Titr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Jaw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Thrust</a:t>
            </a:r>
          </a:p>
        </p:txBody>
      </p:sp>
      <p:pic>
        <p:nvPicPr>
          <p:cNvPr id="50182" name="Picture 9" descr="4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441778"/>
            <a:ext cx="4038599" cy="41208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13276" y="5719886"/>
            <a:ext cx="414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مناسب در آسیب </a:t>
            </a:r>
            <a:r>
              <a:rPr lang="fa-IR" sz="2400" dirty="0">
                <a:cs typeface="B Titr" pitchFamily="2" charset="-78"/>
              </a:rPr>
              <a:t>به ستون </a:t>
            </a:r>
            <a:r>
              <a:rPr lang="fa-IR" sz="2400" dirty="0" smtClean="0">
                <a:cs typeface="B Titr" pitchFamily="2" charset="-78"/>
              </a:rPr>
              <a:t>فقرات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در ناحیه گردنی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02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999" y="381000"/>
            <a:ext cx="8382001" cy="6019800"/>
          </a:xfrm>
        </p:spPr>
      </p:pic>
    </p:spTree>
    <p:extLst>
      <p:ext uri="{BB962C8B-B14F-4D97-AF65-F5344CB8AC3E}">
        <p14:creationId xmlns:p14="http://schemas.microsoft.com/office/powerpoint/2010/main" val="3716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28800"/>
          </a:xfrm>
        </p:spPr>
        <p:txBody>
          <a:bodyPr>
            <a:noAutofit/>
          </a:bodyPr>
          <a:lstStyle/>
          <a:p>
            <a:pPr rtl="1"/>
            <a:r>
              <a:rPr lang="fa-IR" sz="6000" b="1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زنجيره حيات:</a:t>
            </a:r>
            <a:endParaRPr lang="en-US" sz="6000" dirty="0" smtClean="0">
              <a:ln>
                <a:solidFill>
                  <a:srgbClr val="FF00FF"/>
                </a:solidFill>
              </a:ln>
              <a:solidFill>
                <a:srgbClr val="000099"/>
              </a:solidFill>
              <a:cs typeface="B Titr" pitchFamily="2" charset="-78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295400"/>
            <a:ext cx="6677025" cy="1419225"/>
          </a:xfr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2819400"/>
            <a:ext cx="8534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 1- پیشگیری                                                                    </a:t>
            </a:r>
            <a:r>
              <a:rPr lang="en-US" sz="28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Prevention, </a:t>
            </a:r>
            <a:endParaRPr lang="en-US" sz="2800" dirty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 2- احیای </a:t>
            </a: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قلبی ریوی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زودهنگام                                      </a:t>
            </a:r>
            <a:r>
              <a:rPr lang="en-US" sz="28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Early </a:t>
            </a:r>
            <a:r>
              <a:rPr lang="en-US" sz="2800" dirty="0">
                <a:solidFill>
                  <a:srgbClr val="002060"/>
                </a:solidFill>
              </a:rPr>
              <a:t>CPR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fa-IR" sz="2800" dirty="0" smtClean="0">
                <a:solidFill>
                  <a:srgbClr val="002060"/>
                </a:solidFill>
              </a:rPr>
              <a:t>  </a:t>
            </a:r>
            <a:endParaRPr lang="en-US" sz="2800" dirty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3- </a:t>
            </a: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دسترسی سریع به خدمات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اورژانس</a:t>
            </a:r>
          </a:p>
          <a:p>
            <a:pPr algn="r" rtl="1"/>
            <a:r>
              <a:rPr lang="fa-IR" sz="2800" dirty="0" smtClean="0">
                <a:solidFill>
                  <a:srgbClr val="002060"/>
                </a:solidFill>
              </a:rPr>
              <a:t>       </a:t>
            </a:r>
            <a:r>
              <a:rPr lang="en-US" sz="2800" dirty="0" smtClean="0">
                <a:solidFill>
                  <a:srgbClr val="002060"/>
                </a:solidFill>
              </a:rPr>
              <a:t>Prompt </a:t>
            </a:r>
            <a:r>
              <a:rPr lang="en-US" sz="2800" dirty="0">
                <a:solidFill>
                  <a:srgbClr val="002060"/>
                </a:solidFill>
              </a:rPr>
              <a:t>access to the emergency </a:t>
            </a:r>
            <a:r>
              <a:rPr lang="en-US" sz="2800" dirty="0" smtClean="0">
                <a:solidFill>
                  <a:srgbClr val="002060"/>
                </a:solidFill>
              </a:rPr>
              <a:t>response </a:t>
            </a:r>
            <a:r>
              <a:rPr lang="en-US" sz="2800" dirty="0">
                <a:solidFill>
                  <a:srgbClr val="002060"/>
                </a:solidFill>
              </a:rPr>
              <a:t>system</a:t>
            </a:r>
            <a:r>
              <a:rPr lang="en-US" sz="2800" dirty="0" smtClean="0">
                <a:solidFill>
                  <a:srgbClr val="002060"/>
                </a:solidFill>
              </a:rPr>
              <a:t>,  </a:t>
            </a:r>
            <a:endParaRPr lang="en-US" sz="2800" dirty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4- </a:t>
            </a:r>
            <a:r>
              <a:rPr lang="fa-IR" sz="2800" b="1" dirty="0">
                <a:solidFill>
                  <a:srgbClr val="002060"/>
                </a:solidFill>
                <a:cs typeface="B Titr" pitchFamily="2" charset="-78"/>
              </a:rPr>
              <a:t>ارائه سریع احیای </a:t>
            </a:r>
            <a:r>
              <a:rPr lang="fa-IR" sz="2800" b="1" dirty="0" smtClean="0">
                <a:solidFill>
                  <a:srgbClr val="002060"/>
                </a:solidFill>
                <a:cs typeface="B Titr" pitchFamily="2" charset="-78"/>
              </a:rPr>
              <a:t>پیشرفته                                        </a:t>
            </a:r>
            <a:r>
              <a:rPr lang="en-US" sz="2800" b="1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Rapid </a:t>
            </a:r>
            <a:r>
              <a:rPr lang="en-US" sz="2800" dirty="0">
                <a:solidFill>
                  <a:srgbClr val="002060"/>
                </a:solidFill>
              </a:rPr>
              <a:t>PALS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endParaRPr lang="en-US" sz="2800" b="1" dirty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5- مراقبت </a:t>
            </a: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جامع بعد از</a:t>
            </a:r>
            <a:r>
              <a:rPr lang="fa-IR" sz="2800" dirty="0">
                <a:solidFill>
                  <a:srgbClr val="002060"/>
                </a:solidFill>
              </a:rPr>
              <a:t> </a:t>
            </a: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ایست قلبی</a:t>
            </a:r>
            <a:endParaRPr lang="en-US" sz="2800" dirty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2060"/>
                </a:solidFill>
              </a:rPr>
              <a:t>       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Integrated </a:t>
            </a:r>
            <a:r>
              <a:rPr lang="en-US" sz="2800" dirty="0">
                <a:solidFill>
                  <a:srgbClr val="002060"/>
                </a:solidFill>
              </a:rPr>
              <a:t>post– cardiac arrest care. </a:t>
            </a:r>
            <a:endParaRPr lang="fa-IR" sz="2800" dirty="0" smtClean="0">
              <a:solidFill>
                <a:srgbClr val="002060"/>
              </a:solidFill>
            </a:endParaRPr>
          </a:p>
          <a:p>
            <a:pPr algn="ctr" rtl="1"/>
            <a:endParaRPr lang="fa-IR" sz="1400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ctr" rtl="1"/>
            <a:r>
              <a:rPr lang="fa-IR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B Titr" pitchFamily="2" charset="-78"/>
              </a:rPr>
              <a:t>سه مورد اول: احیای پایه کودکان  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the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first 3 links: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BLS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a-IR" sz="32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7. هماهنگی بین فشردن قفسه سینه و </a:t>
            </a:r>
            <a:r>
              <a:rPr lang="fa-IR" sz="3200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تنفس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بدون </a:t>
            </a:r>
            <a:r>
              <a:rPr lang="fa-IR" u="sng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وقفه</a:t>
            </a:r>
            <a:r>
              <a:rPr lang="fa-IR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در عملیات </a:t>
            </a:r>
            <a:r>
              <a:rPr lang="fa-IR" dirty="0" smtClean="0">
                <a:cs typeface="B Mitra" pitchFamily="2" charset="-78"/>
              </a:rPr>
              <a:t>احیا</a:t>
            </a:r>
            <a:r>
              <a:rPr lang="fa-IR" dirty="0">
                <a:cs typeface="B Mitra" pitchFamily="2" charset="-78"/>
              </a:rPr>
              <a:t>، بعد از دادن </a:t>
            </a:r>
            <a:r>
              <a:rPr lang="fa-IR" u="sng" dirty="0">
                <a:cs typeface="B Mitra" pitchFamily="2" charset="-78"/>
              </a:rPr>
              <a:t>2 تنفس</a:t>
            </a:r>
            <a:r>
              <a:rPr lang="fa-IR" dirty="0">
                <a:cs typeface="B Mitra" pitchFamily="2" charset="-78"/>
              </a:rPr>
              <a:t>، </a:t>
            </a:r>
            <a:r>
              <a:rPr lang="fa-IR" dirty="0" smtClean="0">
                <a:cs typeface="B Mitra" pitchFamily="2" charset="-78"/>
              </a:rPr>
              <a:t>سریعاً </a:t>
            </a:r>
            <a:r>
              <a:rPr lang="fa-IR" u="sng" dirty="0" smtClean="0">
                <a:cs typeface="B Mitra" pitchFamily="2" charset="-78"/>
              </a:rPr>
              <a:t>30 ماساژ </a:t>
            </a:r>
            <a:r>
              <a:rPr lang="fa-IR" dirty="0" smtClean="0">
                <a:cs typeface="B Mitra" pitchFamily="2" charset="-78"/>
              </a:rPr>
              <a:t>بدهید</a:t>
            </a:r>
            <a:r>
              <a:rPr lang="fa-IR" dirty="0">
                <a:cs typeface="B Mitra" pitchFamily="2" charset="-78"/>
              </a:rPr>
              <a:t>. </a:t>
            </a:r>
            <a:endParaRPr lang="fa-IR" dirty="0" smtClean="0">
              <a:cs typeface="B Mitra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احیاگر </a:t>
            </a:r>
            <a:r>
              <a:rPr lang="fa-IR" dirty="0">
                <a:cs typeface="B Mitra" pitchFamily="2" charset="-78"/>
              </a:rPr>
              <a:t>تنها، </a:t>
            </a:r>
            <a:r>
              <a:rPr lang="fa-IR" dirty="0" smtClean="0">
                <a:cs typeface="B Mitra" pitchFamily="2" charset="-78"/>
              </a:rPr>
              <a:t>باید دوره‌های </a:t>
            </a:r>
            <a:r>
              <a:rPr lang="fa-IR" dirty="0">
                <a:cs typeface="B Mitra" pitchFamily="2" charset="-78"/>
              </a:rPr>
              <a:t>30 </a:t>
            </a:r>
            <a:r>
              <a:rPr lang="fa-IR" dirty="0" smtClean="0">
                <a:cs typeface="B Mitra" pitchFamily="2" charset="-78"/>
              </a:rPr>
              <a:t>ماساژ </a:t>
            </a:r>
            <a:r>
              <a:rPr lang="fa-IR" dirty="0">
                <a:cs typeface="B Mitra" pitchFamily="2" charset="-78"/>
              </a:rPr>
              <a:t>و 2 </a:t>
            </a:r>
            <a:r>
              <a:rPr lang="fa-IR" dirty="0" smtClean="0">
                <a:cs typeface="B Mitra" pitchFamily="2" charset="-78"/>
              </a:rPr>
              <a:t>تنفس </a:t>
            </a:r>
            <a:r>
              <a:rPr lang="fa-IR" dirty="0">
                <a:cs typeface="B Mitra" pitchFamily="2" charset="-78"/>
              </a:rPr>
              <a:t>را برای </a:t>
            </a:r>
            <a:r>
              <a:rPr lang="fa-IR" u="sng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مدت </a:t>
            </a:r>
            <a:r>
              <a:rPr lang="fa-IR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2 دقیقه (5دوره)</a:t>
            </a:r>
            <a:r>
              <a:rPr lang="fa-IR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قبل از ترک بیمار به منظور </a:t>
            </a:r>
            <a:r>
              <a:rPr lang="fa-IR" dirty="0" smtClean="0">
                <a:cs typeface="B Mitra" pitchFamily="2" charset="-78"/>
              </a:rPr>
              <a:t>اطلاع‌رسانی به </a:t>
            </a:r>
            <a:r>
              <a:rPr lang="fa-IR" dirty="0">
                <a:cs typeface="B Mitra" pitchFamily="2" charset="-78"/>
              </a:rPr>
              <a:t>اورژانس و یا </a:t>
            </a:r>
            <a:r>
              <a:rPr lang="fa-IR" dirty="0" smtClean="0">
                <a:cs typeface="B Mitra" pitchFamily="2" charset="-78"/>
              </a:rPr>
              <a:t>تهیه یک </a:t>
            </a:r>
            <a:r>
              <a:rPr lang="fa-IR" dirty="0">
                <a:cs typeface="B Mitra" pitchFamily="2" charset="-78"/>
              </a:rPr>
              <a:t>دفیبریلاتور خارجی </a:t>
            </a:r>
            <a:r>
              <a:rPr lang="fa-IR" dirty="0" smtClean="0">
                <a:cs typeface="B Mitra" pitchFamily="2" charset="-78"/>
              </a:rPr>
              <a:t>اتوماتیک (</a:t>
            </a:r>
            <a:r>
              <a:rPr lang="en-US" dirty="0" smtClean="0">
                <a:cs typeface="B Mitra" pitchFamily="2" charset="-78"/>
              </a:rPr>
              <a:t>AED</a:t>
            </a:r>
            <a:r>
              <a:rPr lang="fa-IR" dirty="0" smtClean="0">
                <a:cs typeface="B Mitra" pitchFamily="2" charset="-78"/>
              </a:rPr>
              <a:t>) </a:t>
            </a:r>
            <a:r>
              <a:rPr lang="fa-IR" dirty="0">
                <a:cs typeface="B Mitra" pitchFamily="2" charset="-78"/>
              </a:rPr>
              <a:t>ادامه دهد.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Mitra" pitchFamily="2" charset="-78"/>
              </a:rPr>
              <a:t>اطمینان از بالا آمدن قفسه سینه در هنگام تنفس</a:t>
            </a:r>
          </a:p>
        </p:txBody>
      </p:sp>
    </p:spTree>
    <p:extLst>
      <p:ext uri="{BB962C8B-B14F-4D97-AF65-F5344CB8AC3E}">
        <p14:creationId xmlns:p14="http://schemas.microsoft.com/office/powerpoint/2010/main" val="24444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a-IR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8. اطلاع رسانی به سیستم </a:t>
            </a:r>
            <a:r>
              <a:rPr lang="fa-IR" sz="2800" dirty="0" smtClean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اورژانس</a:t>
            </a:r>
            <a:endParaRPr lang="en-US" sz="2800" dirty="0">
              <a:ln>
                <a:solidFill>
                  <a:srgbClr val="000099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دو احیاگر:</a:t>
            </a:r>
            <a:r>
              <a:rPr lang="fa-IR" sz="2400" b="1" dirty="0" smtClean="0">
                <a:cs typeface="B Mitra" pitchFamily="2" charset="-78"/>
              </a:rPr>
              <a:t> </a:t>
            </a: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نفر اول </a:t>
            </a:r>
            <a:r>
              <a:rPr lang="fa-IR" sz="2400" b="1" dirty="0">
                <a:cs typeface="B Mitra" pitchFamily="2" charset="-78"/>
              </a:rPr>
              <a:t>فورا </a:t>
            </a:r>
            <a:r>
              <a:rPr lang="fa-IR" sz="2400" b="1" dirty="0" smtClean="0">
                <a:cs typeface="B Mitra" pitchFamily="2" charset="-78"/>
              </a:rPr>
              <a:t>شروع عملیات </a:t>
            </a:r>
            <a:r>
              <a:rPr lang="fa-IR" sz="2400" b="1" dirty="0">
                <a:cs typeface="B Mitra" pitchFamily="2" charset="-78"/>
              </a:rPr>
              <a:t>احیا </a:t>
            </a:r>
            <a:endParaRPr lang="fa-IR" sz="24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نفر دوم خبرکردن سیستم </a:t>
            </a:r>
            <a:r>
              <a:rPr lang="fa-IR" sz="2400" b="1" dirty="0">
                <a:cs typeface="B Mitra" pitchFamily="2" charset="-78"/>
              </a:rPr>
              <a:t>اورژانس </a:t>
            </a:r>
            <a:r>
              <a:rPr lang="fa-IR" sz="2400" b="1" dirty="0" smtClean="0">
                <a:cs typeface="B Mitra" pitchFamily="2" charset="-78"/>
              </a:rPr>
              <a:t>و آماده کردن دفیبریلاتور خارجی اتوماتیک (</a:t>
            </a:r>
            <a:r>
              <a:rPr lang="en-US" sz="2400" b="1" dirty="0" smtClean="0">
                <a:cs typeface="B Mitra" pitchFamily="2" charset="-78"/>
              </a:rPr>
              <a:t>AED</a:t>
            </a:r>
            <a:r>
              <a:rPr lang="fa-IR" sz="2400" b="1" dirty="0" smtClean="0">
                <a:cs typeface="B Mitra" pitchFamily="2" charset="-78"/>
              </a:rPr>
              <a:t>) درصورت داشتن</a:t>
            </a:r>
          </a:p>
          <a:p>
            <a:pPr marL="0" indent="0" algn="r" rtl="1">
              <a:buNone/>
            </a:pPr>
            <a:endParaRPr lang="fa-IR" sz="1800" b="1" u="sng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400" b="1" u="sng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یک احیاگر:</a:t>
            </a: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انجام </a:t>
            </a:r>
            <a:r>
              <a:rPr lang="fa-IR" sz="2400" b="1" dirty="0">
                <a:cs typeface="B Mitra" pitchFamily="2" charset="-78"/>
              </a:rPr>
              <a:t>عملیات احیا برای 2 دقیقه، </a:t>
            </a:r>
            <a:endParaRPr lang="fa-IR" sz="24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فراخوانی اورژانس و </a:t>
            </a:r>
            <a:r>
              <a:rPr lang="fa-IR" sz="2400" b="1" dirty="0">
                <a:cs typeface="B Mitra" pitchFamily="2" charset="-78"/>
              </a:rPr>
              <a:t>تهیه یک </a:t>
            </a:r>
            <a:r>
              <a:rPr lang="en-US" sz="2400" b="1" dirty="0">
                <a:cs typeface="B Mitra" pitchFamily="2" charset="-78"/>
              </a:rPr>
              <a:t>AED </a:t>
            </a:r>
            <a:r>
              <a:rPr lang="fa-IR" sz="2400" b="1" dirty="0">
                <a:cs typeface="B Mitra" pitchFamily="2" charset="-78"/>
              </a:rPr>
              <a:t>(درصورت داشتن) </a:t>
            </a:r>
            <a:endParaRPr lang="fa-IR" sz="2400" b="1" dirty="0" smtClean="0">
              <a:cs typeface="B Mitra" pitchFamily="2" charset="-78"/>
            </a:endParaRPr>
          </a:p>
          <a:p>
            <a:pPr algn="justLow" rtl="1"/>
            <a:r>
              <a:rPr lang="fa-IR" sz="2400" b="1" dirty="0" smtClean="0">
                <a:cs typeface="B Mitra" pitchFamily="2" charset="-78"/>
              </a:rPr>
              <a:t>برگشتن سریع </a:t>
            </a:r>
            <a:r>
              <a:rPr lang="fa-IR" sz="2400" b="1" dirty="0">
                <a:cs typeface="B Mitra" pitchFamily="2" charset="-78"/>
              </a:rPr>
              <a:t>بر بالین قربانی </a:t>
            </a:r>
            <a:r>
              <a:rPr lang="fa-IR" sz="2400" b="1" dirty="0" smtClean="0">
                <a:cs typeface="B Mitra" pitchFamily="2" charset="-78"/>
              </a:rPr>
              <a:t>و استفاده هر </a:t>
            </a:r>
            <a:r>
              <a:rPr lang="fa-IR" sz="2400" b="1" dirty="0">
                <a:cs typeface="B Mitra" pitchFamily="2" charset="-78"/>
              </a:rPr>
              <a:t>چه </a:t>
            </a:r>
            <a:r>
              <a:rPr lang="fa-IR" sz="2400" b="1" dirty="0" smtClean="0">
                <a:cs typeface="B Mitra" pitchFamily="2" charset="-78"/>
              </a:rPr>
              <a:t>سریعتر از</a:t>
            </a:r>
            <a:r>
              <a:rPr lang="en-US" sz="2400" b="1" dirty="0" smtClean="0">
                <a:cs typeface="B Mitra" pitchFamily="2" charset="-78"/>
              </a:rPr>
              <a:t>AED </a:t>
            </a:r>
            <a:r>
              <a:rPr lang="fa-IR" sz="2400" b="1" dirty="0" smtClean="0">
                <a:cs typeface="B Mitra" pitchFamily="2" charset="-78"/>
              </a:rPr>
              <a:t>  و یا شروع </a:t>
            </a:r>
            <a:r>
              <a:rPr lang="fa-IR" sz="2400" b="1" dirty="0">
                <a:cs typeface="B Mitra" pitchFamily="2" charset="-78"/>
              </a:rPr>
              <a:t>مجدد عملیات احیا </a:t>
            </a:r>
            <a:r>
              <a:rPr lang="fa-IR" sz="2400" b="1" dirty="0" smtClean="0">
                <a:cs typeface="B Mitra" pitchFamily="2" charset="-78"/>
              </a:rPr>
              <a:t>ماساژ </a:t>
            </a:r>
            <a:r>
              <a:rPr lang="fa-IR" sz="2400" b="1" dirty="0">
                <a:cs typeface="B Mitra" pitchFamily="2" charset="-78"/>
              </a:rPr>
              <a:t>قلبی </a:t>
            </a:r>
            <a:r>
              <a:rPr lang="fa-IR" sz="2400" b="1" dirty="0" smtClean="0">
                <a:cs typeface="B Mitra" pitchFamily="2" charset="-78"/>
              </a:rPr>
              <a:t>(دوره‌های </a:t>
            </a:r>
            <a:r>
              <a:rPr lang="fa-IR" sz="2400" b="1" dirty="0">
                <a:cs typeface="B Mitra" pitchFamily="2" charset="-78"/>
              </a:rPr>
              <a:t>30 ماساژ و 2 </a:t>
            </a:r>
            <a:r>
              <a:rPr lang="fa-IR" sz="2400" b="1" dirty="0" smtClean="0">
                <a:cs typeface="B Mitra" pitchFamily="2" charset="-78"/>
              </a:rPr>
              <a:t>تنفس) تا </a:t>
            </a:r>
            <a:r>
              <a:rPr lang="fa-IR" sz="2400" b="1" dirty="0">
                <a:cs typeface="B Mitra" pitchFamily="2" charset="-78"/>
              </a:rPr>
              <a:t>رسیدن </a:t>
            </a:r>
            <a:r>
              <a:rPr lang="fa-IR" sz="2400" b="1" dirty="0" smtClean="0">
                <a:cs typeface="B Mitra" pitchFamily="2" charset="-78"/>
              </a:rPr>
              <a:t>تیم احیا </a:t>
            </a:r>
            <a:r>
              <a:rPr lang="fa-IR" sz="2400" b="1" dirty="0">
                <a:cs typeface="B Mitra" pitchFamily="2" charset="-78"/>
              </a:rPr>
              <a:t>اورژانس و یا شروع تنفس خودبخودی </a:t>
            </a:r>
            <a:r>
              <a:rPr lang="fa-IR" sz="2400" b="1" dirty="0" smtClean="0">
                <a:cs typeface="B Mitra" pitchFamily="2" charset="-78"/>
              </a:rPr>
              <a:t>قربانی</a:t>
            </a:r>
            <a:endParaRPr lang="en-US" sz="24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838200"/>
          </a:xfrm>
        </p:spPr>
        <p:txBody>
          <a:bodyPr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ln>
                  <a:solidFill>
                    <a:srgbClr val="000099"/>
                  </a:solidFill>
                </a:ln>
                <a:solidFill>
                  <a:srgbClr val="C00000"/>
                </a:solidFill>
                <a:cs typeface="B Titr" pitchFamily="2" charset="-78"/>
              </a:rPr>
              <a:t>کنترل نبض و تنفس</a:t>
            </a:r>
            <a:endParaRPr lang="en-US" sz="3200" dirty="0" smtClean="0">
              <a:ln>
                <a:solidFill>
                  <a:srgbClr val="000099"/>
                </a:solidFill>
              </a:ln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31875"/>
            <a:ext cx="8567738" cy="2473325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Mitra" pitchFamily="2" charset="-78"/>
              </a:rPr>
              <a:t>ده </a:t>
            </a:r>
            <a:r>
              <a:rPr lang="fa-IR" sz="2800" b="1" dirty="0" smtClean="0">
                <a:cs typeface="B Mitra" pitchFamily="2" charset="-78"/>
              </a:rPr>
              <a:t>ثانیه برای جستجوی یک نبض (براکیال </a:t>
            </a:r>
            <a:r>
              <a:rPr lang="fa-IR" sz="2800" b="1" dirty="0">
                <a:cs typeface="B Mitra" pitchFamily="2" charset="-78"/>
              </a:rPr>
              <a:t>در </a:t>
            </a:r>
            <a:r>
              <a:rPr lang="fa-IR" sz="2800" b="1" dirty="0" smtClean="0">
                <a:cs typeface="B Mitra" pitchFamily="2" charset="-78"/>
              </a:rPr>
              <a:t>شیرخواران </a:t>
            </a:r>
            <a:r>
              <a:rPr lang="fa-IR" sz="2800" b="1" dirty="0">
                <a:cs typeface="B Mitra" pitchFamily="2" charset="-78"/>
              </a:rPr>
              <a:t>و کاروتید یا فمورال در </a:t>
            </a:r>
            <a:r>
              <a:rPr lang="fa-IR" sz="2800" b="1" dirty="0" smtClean="0">
                <a:cs typeface="B Mitra" pitchFamily="2" charset="-78"/>
              </a:rPr>
              <a:t>کودک)</a:t>
            </a:r>
          </a:p>
          <a:p>
            <a:pPr algn="r" rtl="1"/>
            <a:r>
              <a:rPr lang="fa-IR" sz="2800" b="1" dirty="0">
                <a:cs typeface="B Mitra" pitchFamily="2" charset="-78"/>
              </a:rPr>
              <a:t>شروع ماساژ </a:t>
            </a:r>
            <a:r>
              <a:rPr lang="fa-IR" sz="2800" b="1" dirty="0" smtClean="0">
                <a:cs typeface="B Mitra" pitchFamily="2" charset="-78"/>
              </a:rPr>
              <a:t>قلبی در صورت حس نکردن نبض طی </a:t>
            </a:r>
            <a:r>
              <a:rPr lang="fa-IR" sz="2800" b="1" dirty="0">
                <a:cs typeface="B Mitra" pitchFamily="2" charset="-78"/>
              </a:rPr>
              <a:t>ده ثانیه </a:t>
            </a:r>
            <a:r>
              <a:rPr lang="fa-IR" sz="2800" b="1" dirty="0" smtClean="0">
                <a:cs typeface="B Mitra" pitchFamily="2" charset="-78"/>
              </a:rPr>
              <a:t>یا اطمینان </a:t>
            </a:r>
            <a:r>
              <a:rPr lang="fa-IR" sz="2800" b="1" dirty="0">
                <a:cs typeface="B Mitra" pitchFamily="2" charset="-78"/>
              </a:rPr>
              <a:t>از </a:t>
            </a:r>
            <a:r>
              <a:rPr lang="fa-IR" sz="2800" b="1" dirty="0" smtClean="0">
                <a:cs typeface="B Mitra" pitchFamily="2" charset="-78"/>
              </a:rPr>
              <a:t>عدم وجود نبض               </a:t>
            </a: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در </a:t>
            </a:r>
            <a:r>
              <a:rPr lang="fa-IR" sz="2800" b="1" dirty="0">
                <a:cs typeface="B Mitra" pitchFamily="2" charset="-78"/>
              </a:rPr>
              <a:t>وضعیت </a:t>
            </a:r>
            <a:r>
              <a:rPr lang="fa-IR" sz="2800" b="1" dirty="0" smtClean="0">
                <a:cs typeface="B Mitra" pitchFamily="2" charset="-78"/>
              </a:rPr>
              <a:t>اورژانس</a:t>
            </a:r>
            <a:r>
              <a:rPr lang="fa-IR" sz="2800" b="1" dirty="0">
                <a:cs typeface="B Mitra" pitchFamily="2" charset="-78"/>
              </a:rPr>
              <a:t>ی</a:t>
            </a:r>
            <a:r>
              <a:rPr lang="fa-IR" sz="2800" b="1" dirty="0" smtClean="0">
                <a:cs typeface="B Mitra" pitchFamily="2" charset="-78"/>
              </a:rPr>
              <a:t> </a:t>
            </a:r>
            <a:r>
              <a:rPr lang="fa-IR" sz="2800" b="1" dirty="0">
                <a:cs typeface="B Mitra" pitchFamily="2" charset="-78"/>
              </a:rPr>
              <a:t>لمس کردن نبض </a:t>
            </a:r>
            <a:r>
              <a:rPr lang="fa-IR" sz="2800" b="1" dirty="0" smtClean="0">
                <a:cs typeface="B Mitra" pitchFamily="2" charset="-78"/>
              </a:rPr>
              <a:t>خیلی سخت است</a:t>
            </a:r>
            <a:endParaRPr lang="fa-IR" sz="2800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pic>
        <p:nvPicPr>
          <p:cNvPr id="29700" name="Picture 4" descr="Imag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97928"/>
            <a:ext cx="2362200" cy="3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6847" r="5237" b="18348"/>
          <a:stretch/>
        </p:blipFill>
        <p:spPr bwMode="auto">
          <a:xfrm>
            <a:off x="2514600" y="3597929"/>
            <a:ext cx="2656784" cy="3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20097" r="10301" b="39951"/>
          <a:stretch/>
        </p:blipFill>
        <p:spPr bwMode="auto">
          <a:xfrm>
            <a:off x="5257800" y="3597930"/>
            <a:ext cx="3733800" cy="32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flipH="1" flipV="1">
            <a:off x="7086600" y="5029200"/>
            <a:ext cx="57150" cy="4572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7258050" y="5440680"/>
            <a:ext cx="57150" cy="4572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5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838200"/>
          </a:xfrm>
        </p:spPr>
        <p:txBody>
          <a:bodyPr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ln>
                  <a:solidFill>
                    <a:srgbClr val="000099"/>
                  </a:solidFill>
                </a:ln>
                <a:solidFill>
                  <a:srgbClr val="C00000"/>
                </a:solidFill>
                <a:cs typeface="B Titr" pitchFamily="2" charset="-78"/>
              </a:rPr>
              <a:t>کنترل نبض و تنفس</a:t>
            </a:r>
            <a:endParaRPr lang="en-US" sz="3200" dirty="0" smtClean="0">
              <a:ln>
                <a:solidFill>
                  <a:srgbClr val="000099"/>
                </a:solidFill>
              </a:ln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4275"/>
            <a:ext cx="8567738" cy="453072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تنفس </a:t>
            </a:r>
            <a:r>
              <a:rPr lang="fa-IR" sz="28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ناکافی </a:t>
            </a: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همراه با وجود </a:t>
            </a:r>
            <a:r>
              <a:rPr lang="fa-IR" sz="28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نبض</a:t>
            </a:r>
          </a:p>
          <a:p>
            <a:pPr marL="0" indent="0" algn="r" rtl="1">
              <a:buNone/>
            </a:pPr>
            <a:endParaRPr lang="fa-IR" sz="1600" b="1" dirty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نبض </a:t>
            </a:r>
            <a:r>
              <a:rPr lang="fa-IR" sz="2800" b="1" dirty="0">
                <a:cs typeface="B Mitra" pitchFamily="2" charset="-78"/>
              </a:rPr>
              <a:t>قابل لمس </a:t>
            </a:r>
            <a:r>
              <a:rPr lang="fa-IR" sz="2800" b="1" dirty="0" smtClean="0">
                <a:cs typeface="B Mitra" pitchFamily="2" charset="-78"/>
              </a:rPr>
              <a:t>و </a:t>
            </a:r>
            <a:r>
              <a:rPr lang="fa-IR" sz="2800" b="1" dirty="0">
                <a:cs typeface="B Mitra" pitchFamily="2" charset="-78"/>
              </a:rPr>
              <a:t>تعداد آن بیش از 60 بار در دقیقه </a:t>
            </a:r>
            <a:r>
              <a:rPr lang="fa-IR" sz="2800" b="1" dirty="0" smtClean="0">
                <a:cs typeface="B Mitra" pitchFamily="2" charset="-78"/>
              </a:rPr>
              <a:t>اما تنفس ناکافی:</a:t>
            </a:r>
          </a:p>
          <a:p>
            <a:pPr marL="0" indent="0" algn="r" rtl="1">
              <a:buNone/>
            </a:pPr>
            <a:endParaRPr lang="fa-IR" b="1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شروع تنفس </a:t>
            </a:r>
            <a:r>
              <a:rPr lang="fa-IR" sz="2800" b="1" dirty="0">
                <a:cs typeface="B Mitra" pitchFamily="2" charset="-78"/>
              </a:rPr>
              <a:t>کمکی </a:t>
            </a:r>
            <a:r>
              <a:rPr lang="fa-IR" sz="2800" b="1" dirty="0" smtClean="0">
                <a:cs typeface="B Mitra" pitchFamily="2" charset="-78"/>
              </a:rPr>
              <a:t>با سرعت </a:t>
            </a:r>
            <a:r>
              <a:rPr lang="fa-IR" sz="2800" b="1" dirty="0">
                <a:cs typeface="B Mitra" pitchFamily="2" charset="-78"/>
              </a:rPr>
              <a:t>12 تا 20 در دقیقه </a:t>
            </a:r>
            <a:r>
              <a:rPr lang="fa-IR" sz="2800" b="1" dirty="0" smtClean="0">
                <a:cs typeface="B Mitra" pitchFamily="2" charset="-78"/>
              </a:rPr>
              <a:t>(هر </a:t>
            </a:r>
            <a:r>
              <a:rPr lang="fa-IR" sz="2800" b="1" dirty="0">
                <a:cs typeface="B Mitra" pitchFamily="2" charset="-78"/>
              </a:rPr>
              <a:t>3 </a:t>
            </a:r>
            <a:r>
              <a:rPr lang="fa-IR" sz="2800" b="1" dirty="0" smtClean="0">
                <a:cs typeface="B Mitra" pitchFamily="2" charset="-78"/>
              </a:rPr>
              <a:t>تا 5 ثانیه</a:t>
            </a:r>
            <a:r>
              <a:rPr lang="fa-IR" sz="2800" b="1" dirty="0">
                <a:cs typeface="B Mitra" pitchFamily="2" charset="-78"/>
              </a:rPr>
              <a:t>، </a:t>
            </a:r>
            <a:r>
              <a:rPr lang="fa-IR" sz="2800" b="1" dirty="0" smtClean="0">
                <a:cs typeface="B Mitra" pitchFamily="2" charset="-78"/>
              </a:rPr>
              <a:t>یک نفس) و ادامه تا برگشتن تنفس خودبخودی</a:t>
            </a:r>
          </a:p>
          <a:p>
            <a:pPr marL="0" indent="0" algn="r" rtl="1">
              <a:buNone/>
            </a:pPr>
            <a:endParaRPr lang="fa-IR" sz="1600" b="1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ارزیابی نبض </a:t>
            </a:r>
            <a:r>
              <a:rPr lang="fa-IR" sz="2800" b="1" dirty="0">
                <a:cs typeface="B Mitra" pitchFamily="2" charset="-78"/>
              </a:rPr>
              <a:t>را هر 2 </a:t>
            </a:r>
            <a:r>
              <a:rPr lang="fa-IR" sz="2800" b="1" dirty="0" smtClean="0">
                <a:cs typeface="B Mitra" pitchFamily="2" charset="-78"/>
              </a:rPr>
              <a:t>دقیقه و هر </a:t>
            </a:r>
            <a:r>
              <a:rPr lang="fa-IR" sz="2800" b="1" dirty="0">
                <a:cs typeface="B Mitra" pitchFamily="2" charset="-78"/>
              </a:rPr>
              <a:t>بار بیش از 10 </a:t>
            </a:r>
            <a:r>
              <a:rPr lang="fa-IR" sz="2800" b="1" dirty="0" smtClean="0">
                <a:cs typeface="B Mitra" pitchFamily="2" charset="-78"/>
              </a:rPr>
              <a:t>ثانیه برای </a:t>
            </a:r>
            <a:r>
              <a:rPr lang="fa-IR" sz="2800" b="1" dirty="0">
                <a:cs typeface="B Mitra" pitchFamily="2" charset="-78"/>
              </a:rPr>
              <a:t>انجام این کار صرف نکنید</a:t>
            </a:r>
            <a:r>
              <a:rPr lang="fa-IR" sz="2800" b="1" dirty="0" smtClean="0">
                <a:cs typeface="B Mitra" pitchFamily="2" charset="-78"/>
              </a:rPr>
              <a:t>.</a:t>
            </a:r>
            <a:endParaRPr lang="fa-IR" sz="2800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657600" y="2514600"/>
            <a:ext cx="2057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5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ln>
                  <a:solidFill>
                    <a:srgbClr val="000099"/>
                  </a:solidFill>
                </a:ln>
                <a:solidFill>
                  <a:srgbClr val="C00000"/>
                </a:solidFill>
                <a:cs typeface="B Titr" pitchFamily="2" charset="-78"/>
              </a:rPr>
              <a:t>کنترل نبض و تنفس</a:t>
            </a:r>
            <a:endParaRPr lang="en-US" sz="3200" dirty="0" smtClean="0">
              <a:ln>
                <a:solidFill>
                  <a:srgbClr val="000099"/>
                </a:solidFill>
              </a:ln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7600" y="1295400"/>
            <a:ext cx="5105400" cy="2590799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120000"/>
              </a:lnSpc>
              <a:buNone/>
            </a:pP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براديكاردي با پرفيوژن ناچيز</a:t>
            </a:r>
          </a:p>
          <a:p>
            <a:pPr algn="r" rtl="1">
              <a:lnSpc>
                <a:spcPct val="120000"/>
              </a:lnSpc>
            </a:pPr>
            <a:r>
              <a:rPr lang="fa-IR" sz="2800" b="1" dirty="0" smtClean="0">
                <a:cs typeface="B Mitra" pitchFamily="2" charset="-78"/>
              </a:rPr>
              <a:t>نبض كمتر از </a:t>
            </a:r>
            <a:r>
              <a:rPr lang="fa-IR" sz="2800" b="1" dirty="0">
                <a:cs typeface="B Mitra" pitchFamily="2" charset="-78"/>
              </a:rPr>
              <a:t>60 تا در دقيقه </a:t>
            </a:r>
            <a:endParaRPr lang="fa-IR" sz="2800" b="1" dirty="0" smtClean="0">
              <a:cs typeface="B Mitra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800" b="1" dirty="0" smtClean="0">
                <a:cs typeface="B Mitra" pitchFamily="2" charset="-78"/>
              </a:rPr>
              <a:t>وجود علائم </a:t>
            </a:r>
            <a:r>
              <a:rPr lang="fa-IR" sz="2800" b="1" dirty="0">
                <a:cs typeface="B Mitra" pitchFamily="2" charset="-78"/>
              </a:rPr>
              <a:t>پرفيوژن </a:t>
            </a:r>
            <a:r>
              <a:rPr lang="fa-IR" b="1" dirty="0" smtClean="0">
                <a:cs typeface="B Mitra" pitchFamily="2" charset="-78"/>
              </a:rPr>
              <a:t>ناچيز</a:t>
            </a:r>
            <a:r>
              <a:rPr lang="fa-IR" sz="2200" b="1" dirty="0" smtClean="0">
                <a:cs typeface="B Mitra" pitchFamily="2" charset="-78"/>
              </a:rPr>
              <a:t>(مثل رنگ‌پريدگي</a:t>
            </a:r>
            <a:r>
              <a:rPr lang="fa-IR" sz="2200" b="1" dirty="0">
                <a:cs typeface="B Mitra" pitchFamily="2" charset="-78"/>
              </a:rPr>
              <a:t>، ماتلينگ(پوست بصورت شبکه‌ای و لکه‌لکه)، سيانوز) </a:t>
            </a:r>
            <a:r>
              <a:rPr lang="fa-IR" sz="2600" b="1" dirty="0" smtClean="0">
                <a:cs typeface="B Mitra" pitchFamily="2" charset="-78"/>
              </a:rPr>
              <a:t>عليرغم </a:t>
            </a:r>
            <a:r>
              <a:rPr lang="fa-IR" sz="2600" b="1" dirty="0">
                <a:cs typeface="B Mitra" pitchFamily="2" charset="-78"/>
              </a:rPr>
              <a:t>فراهم كردن اكسيژناسيون و </a:t>
            </a:r>
            <a:r>
              <a:rPr lang="fa-IR" sz="2600" b="1" dirty="0" smtClean="0">
                <a:cs typeface="B Mitra" pitchFamily="2" charset="-78"/>
              </a:rPr>
              <a:t>تهويه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2590800" cy="5334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b="1" dirty="0">
                <a:cs typeface="B Mitra" pitchFamily="2" charset="-78"/>
              </a:rPr>
              <a:t>شروع ماساژ قلبي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962400"/>
            <a:ext cx="80772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20000"/>
              </a:lnSpc>
              <a:buNone/>
            </a:pPr>
            <a:r>
              <a:rPr lang="fa-IR" b="1" dirty="0" smtClean="0">
                <a:cs typeface="B Mitra" pitchFamily="2" charset="-78"/>
              </a:rPr>
              <a:t>در این حالت ايست قلبي قريب الوقوع بوده و شروع به احيا قبل از ايست قلبي كامل منجر به بقاي عمر بهتري خواهد بود.</a:t>
            </a:r>
          </a:p>
          <a:p>
            <a:pPr marL="0" indent="0" algn="r" rtl="1">
              <a:buNone/>
            </a:pPr>
            <a:endParaRPr lang="fa-IR" sz="1600" b="1" dirty="0" smtClean="0">
              <a:cs typeface="B Mitra" pitchFamily="2" charset="-78"/>
            </a:endParaRPr>
          </a:p>
          <a:p>
            <a:pPr marL="0" indent="0" algn="justLow" rtl="1">
              <a:buNone/>
            </a:pPr>
            <a:r>
              <a:rPr lang="fa-IR" sz="2400" b="1" dirty="0" smtClean="0">
                <a:cs typeface="B Mitra" pitchFamily="2" charset="-78"/>
              </a:rPr>
              <a:t>توصيه </a:t>
            </a:r>
            <a:r>
              <a:rPr lang="fa-IR" sz="2400" b="1" dirty="0">
                <a:cs typeface="B Mitra" pitchFamily="2" charset="-78"/>
              </a:rPr>
              <a:t>به شروع ماساژقلبي براي ضربانهاي </a:t>
            </a:r>
            <a:r>
              <a:rPr lang="fa-IR" sz="2400" b="1" u="sng" dirty="0">
                <a:cs typeface="B Mitra" pitchFamily="2" charset="-78"/>
              </a:rPr>
              <a:t>كمتر از 60 </a:t>
            </a:r>
            <a:r>
              <a:rPr lang="fa-IR" sz="2400" b="1" dirty="0">
                <a:cs typeface="B Mitra" pitchFamily="2" charset="-78"/>
              </a:rPr>
              <a:t>در صورت وجود پرفيوژن ناچيز تنها بر اساس سادگي </a:t>
            </a:r>
            <a:r>
              <a:rPr lang="fa-IR" sz="2400" b="1" dirty="0" smtClean="0">
                <a:cs typeface="B Mitra" pitchFamily="2" charset="-78"/>
              </a:rPr>
              <a:t>آموزش </a:t>
            </a:r>
            <a:r>
              <a:rPr lang="fa-IR" sz="2400" b="1" dirty="0">
                <a:cs typeface="B Mitra" pitchFamily="2" charset="-78"/>
              </a:rPr>
              <a:t>و سهولت به خاطرسپاري آن </a:t>
            </a:r>
            <a:r>
              <a:rPr lang="fa-IR" sz="2400" b="1" dirty="0" smtClean="0">
                <a:cs typeface="B Mitra" pitchFamily="2" charset="-78"/>
              </a:rPr>
              <a:t>مي‌باشد.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819400" y="1905000"/>
            <a:ext cx="990600" cy="175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" grpId="0" build="p"/>
      <p:bldP spid="6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Recovery Position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pPr algn="r" rtl="1" eaLnBrk="1" hangingPunct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کودک با تنفس و بدون نشانه‌ای از تروما:  </a:t>
            </a:r>
          </a:p>
          <a:p>
            <a:pPr algn="ctr" rtl="1" eaLnBrk="1" hangingPunct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قرار دادن در وضعیت مناسب </a:t>
            </a:r>
            <a:endParaRPr lang="fa-IR" sz="3600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22588"/>
            <a:ext cx="669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ecov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00125"/>
            <a:ext cx="5867399" cy="58578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290"/>
            <a:ext cx="7239000" cy="6429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Recovery 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rtl="1"/>
            <a:r>
              <a:rPr lang="fa-IR" sz="3200" b="1" dirty="0">
                <a:ln>
                  <a:solidFill>
                    <a:srgbClr val="000099"/>
                  </a:solidFill>
                </a:ln>
                <a:solidFill>
                  <a:srgbClr val="C00000"/>
                </a:solidFill>
                <a:cs typeface="B Titr" pitchFamily="2" charset="-78"/>
              </a:rPr>
              <a:t>وسایل کمکی در تنفس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72452" cy="388620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Mitra" pitchFamily="2" charset="-78"/>
              </a:rPr>
              <a:t>ماسک اکسیژن</a:t>
            </a:r>
          </a:p>
          <a:p>
            <a:pPr algn="r" rtl="1"/>
            <a:r>
              <a:rPr lang="fa-IR" sz="4000" dirty="0" smtClean="0">
                <a:cs typeface="B Mitra" pitchFamily="2" charset="-78"/>
              </a:rPr>
              <a:t>بگ وابسته به جریان و ماسک</a:t>
            </a:r>
          </a:p>
          <a:p>
            <a:pPr algn="r" rtl="1"/>
            <a:r>
              <a:rPr lang="fa-IR" sz="4000" dirty="0" smtClean="0">
                <a:cs typeface="B Mitra" pitchFamily="2" charset="-78"/>
              </a:rPr>
              <a:t>لوله اکسیژن(اثر کمتر)</a:t>
            </a:r>
          </a:p>
          <a:p>
            <a:pPr algn="r" rtl="1"/>
            <a:r>
              <a:rPr lang="fa-IR" sz="4000" dirty="0" smtClean="0">
                <a:cs typeface="B Mitra" pitchFamily="2" charset="-78"/>
              </a:rPr>
              <a:t>دست فنجان شده و لوله اکسیژن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651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cs typeface="B Mitra" pitchFamily="2" charset="-78"/>
              </a:rPr>
              <a:t>میزان جریان اکسیژن: معمولا </a:t>
            </a:r>
            <a:r>
              <a:rPr lang="en-US" sz="3200" dirty="0" smtClean="0">
                <a:cs typeface="B Mitra" pitchFamily="2" charset="-78"/>
              </a:rPr>
              <a:t>10-15</a:t>
            </a:r>
            <a:r>
              <a:rPr lang="fa-IR" sz="3200" dirty="0" smtClean="0">
                <a:cs typeface="B Mitra" pitchFamily="2" charset="-78"/>
              </a:rPr>
              <a:t> لیتر در دقیقه</a:t>
            </a:r>
            <a:endParaRPr lang="fa-IR" sz="32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d18"/>
          <p:cNvPicPr>
            <a:picLocks noChangeAspect="1" noChangeArrowheads="1"/>
          </p:cNvPicPr>
          <p:nvPr/>
        </p:nvPicPr>
        <p:blipFill rotWithShape="1">
          <a:blip r:embed="rId2" cstate="print"/>
          <a:srcRect b="5639"/>
          <a:stretch/>
        </p:blipFill>
        <p:spPr bwMode="auto">
          <a:xfrm>
            <a:off x="4724400" y="685800"/>
            <a:ext cx="4223327" cy="2971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867400" y="152400"/>
            <a:ext cx="199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800" b="1" dirty="0">
                <a:cs typeface="B Mitra" pitchFamily="2" charset="-78"/>
              </a:rPr>
              <a:t>ماسک اکسیژن</a:t>
            </a:r>
          </a:p>
        </p:txBody>
      </p:sp>
      <p:pic>
        <p:nvPicPr>
          <p:cNvPr id="4" name="Picture 2" descr="rd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3434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12689" y="162580"/>
            <a:ext cx="191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Mitra" pitchFamily="2" charset="-78"/>
              </a:rPr>
              <a:t>لوله </a:t>
            </a:r>
            <a:r>
              <a:rPr lang="fa-IR" sz="2800" b="1" dirty="0" smtClean="0">
                <a:cs typeface="B Mitra" pitchFamily="2" charset="-78"/>
              </a:rPr>
              <a:t>اکسیژن</a:t>
            </a:r>
            <a:endParaRPr lang="en-US" sz="2800" b="1" dirty="0"/>
          </a:p>
        </p:txBody>
      </p:sp>
      <p:pic>
        <p:nvPicPr>
          <p:cNvPr id="6" name="Picture 2" descr="rd19"/>
          <p:cNvPicPr>
            <a:picLocks noChangeAspect="1" noChangeArrowheads="1"/>
          </p:cNvPicPr>
          <p:nvPr/>
        </p:nvPicPr>
        <p:blipFill rotWithShape="1">
          <a:blip r:embed="rId4" cstate="print"/>
          <a:srcRect b="7522"/>
          <a:stretch/>
        </p:blipFill>
        <p:spPr bwMode="auto">
          <a:xfrm>
            <a:off x="228600" y="3886200"/>
            <a:ext cx="3476624" cy="28893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10104" y="4760893"/>
            <a:ext cx="208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Mitra" pitchFamily="2" charset="-78"/>
              </a:rPr>
              <a:t>بگ وابسته به جریان و ماسک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96" y="3886200"/>
            <a:ext cx="3044627" cy="28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586662" cy="1219200"/>
          </a:xfrm>
          <a:effectLst/>
        </p:spPr>
        <p:txBody>
          <a:bodyPr>
            <a:normAutofit/>
          </a:bodyPr>
          <a:lstStyle/>
          <a:p>
            <a:pPr rt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a-IR" sz="3600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ایست قلبی تنفسی اطفال</a:t>
            </a:r>
            <a:r>
              <a:rPr lang="fa-IR" sz="3600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Cardiorespiratory Arrests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67000" y="3124200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3B3B3B"/>
                </a:solidFill>
              </a:rPr>
              <a:t>10%</a:t>
            </a:r>
          </a:p>
        </p:txBody>
      </p:sp>
      <p:graphicFrame>
        <p:nvGraphicFramePr>
          <p:cNvPr id="1026" name="Object 3">
            <a:hlinkClick r:id="" action="ppaction://ole?verb=0"/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93944969"/>
              </p:ext>
            </p:extLst>
          </p:nvPr>
        </p:nvGraphicFramePr>
        <p:xfrm>
          <a:off x="1" y="1844824"/>
          <a:ext cx="8964488" cy="443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Chart" r:id="rId4" imgW="7932502" imgH="3855673" progId="MSGraph.Chart.8">
                  <p:embed followColorScheme="full"/>
                </p:oleObj>
              </mc:Choice>
              <mc:Fallback>
                <p:oleObj name="Chart" r:id="rId4" imgW="7932502" imgH="385567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844824"/>
                        <a:ext cx="8964488" cy="4432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454400" y="3352800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3B3B3B"/>
                </a:solidFill>
              </a:rPr>
              <a:t>10%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33750" y="470376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3B3B3B"/>
                </a:solidFill>
              </a:rPr>
              <a:t>80%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1676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تنفسی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FF00FF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72635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B Titr" pitchFamily="2" charset="-78"/>
              </a:rPr>
              <a:t>شوک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029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ln w="28575">
                  <a:solidFill>
                    <a:srgbClr val="000099"/>
                  </a:solidFill>
                </a:ln>
                <a:solidFill>
                  <a:schemeClr val="bg1">
                    <a:lumMod val="85000"/>
                  </a:schemeClr>
                </a:solidFill>
                <a:cs typeface="B Titr" pitchFamily="2" charset="-78"/>
              </a:rPr>
              <a:t>قلبی</a:t>
            </a:r>
            <a:endParaRPr lang="en-US" sz="4400" dirty="0">
              <a:ln w="28575">
                <a:solidFill>
                  <a:srgbClr val="000099"/>
                </a:solidFill>
              </a:ln>
              <a:solidFill>
                <a:schemeClr val="bg1">
                  <a:lumMod val="8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Comments on Technique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5486400"/>
            <a:ext cx="8077200" cy="1186656"/>
          </a:xfrm>
        </p:spPr>
        <p:txBody>
          <a:bodyPr>
            <a:normAutofit lnSpcReduction="10000"/>
          </a:bodyPr>
          <a:lstStyle/>
          <a:p>
            <a:pPr algn="r" rtl="1" eaLnBrk="1" hangingPunct="1">
              <a:buNone/>
            </a:pPr>
            <a:r>
              <a:rPr lang="fa-IR" sz="1800" b="1" dirty="0" smtClean="0">
                <a:solidFill>
                  <a:srgbClr val="002060"/>
                </a:solidFill>
                <a:cs typeface="Tahoma" pitchFamily="34" charset="0"/>
              </a:rPr>
              <a:t>در شیرخوار: تکنیک تنفس </a:t>
            </a:r>
            <a:r>
              <a:rPr lang="fa-IR" sz="1800" b="1" u="sng" dirty="0" smtClean="0">
                <a:solidFill>
                  <a:srgbClr val="002060"/>
                </a:solidFill>
                <a:cs typeface="Tahoma" pitchFamily="34" charset="0"/>
              </a:rPr>
              <a:t>دهان</a:t>
            </a:r>
            <a:r>
              <a:rPr lang="fa-IR" sz="1800" b="1" dirty="0" smtClean="0">
                <a:solidFill>
                  <a:srgbClr val="002060"/>
                </a:solidFill>
                <a:cs typeface="Tahoma" pitchFamily="34" charset="0"/>
              </a:rPr>
              <a:t> به </a:t>
            </a:r>
            <a:r>
              <a:rPr lang="fa-IR" sz="1800" b="1" u="sng" dirty="0" smtClean="0">
                <a:solidFill>
                  <a:srgbClr val="002060"/>
                </a:solidFill>
                <a:cs typeface="Tahoma" pitchFamily="34" charset="0"/>
              </a:rPr>
              <a:t>دهان و بینی </a:t>
            </a:r>
          </a:p>
          <a:p>
            <a:pPr algn="r" rtl="1" eaLnBrk="1" hangingPunct="1">
              <a:buNone/>
            </a:pPr>
            <a:endParaRPr lang="fa-IR" sz="11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r" rtl="1" eaLnBrk="1" hangingPunct="1">
              <a:buNone/>
            </a:pPr>
            <a:r>
              <a:rPr lang="fa-IR" sz="1800" b="1" dirty="0" smtClean="0">
                <a:solidFill>
                  <a:srgbClr val="002060"/>
                </a:solidFill>
                <a:cs typeface="Tahoma" pitchFamily="34" charset="0"/>
              </a:rPr>
              <a:t>در کودک: تکنیک </a:t>
            </a:r>
            <a:r>
              <a:rPr lang="fa-IR" sz="1800" b="1" u="sng" dirty="0" smtClean="0">
                <a:solidFill>
                  <a:srgbClr val="002060"/>
                </a:solidFill>
                <a:cs typeface="Tahoma" pitchFamily="34" charset="0"/>
              </a:rPr>
              <a:t>دهان</a:t>
            </a:r>
            <a:r>
              <a:rPr lang="fa-IR" sz="1800" b="1" dirty="0" smtClean="0">
                <a:solidFill>
                  <a:srgbClr val="002060"/>
                </a:solidFill>
                <a:cs typeface="Tahoma" pitchFamily="34" charset="0"/>
              </a:rPr>
              <a:t> به </a:t>
            </a:r>
            <a:r>
              <a:rPr lang="fa-IR" sz="1800" b="1" u="sng" dirty="0" smtClean="0">
                <a:solidFill>
                  <a:srgbClr val="002060"/>
                </a:solidFill>
                <a:cs typeface="Tahoma" pitchFamily="34" charset="0"/>
              </a:rPr>
              <a:t>دهان</a:t>
            </a:r>
            <a:r>
              <a:rPr lang="fa-IR" sz="1800" b="1" dirty="0" smtClean="0">
                <a:solidFill>
                  <a:srgbClr val="002060"/>
                </a:solidFill>
                <a:cs typeface="Tahoma" pitchFamily="34" charset="0"/>
              </a:rPr>
              <a:t> - در این مورد بینی باید با دست بسته شود.</a:t>
            </a:r>
            <a:r>
              <a:rPr lang="en-US" sz="24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</a:p>
        </p:txBody>
      </p:sp>
      <p:pic>
        <p:nvPicPr>
          <p:cNvPr id="52228" name="Picture 6" descr="Imag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58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86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1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irway14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571500"/>
            <a:ext cx="7620000" cy="5676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3835"/>
          <a:stretch/>
        </p:blipFill>
        <p:spPr bwMode="auto">
          <a:xfrm>
            <a:off x="457200" y="304800"/>
            <a:ext cx="3940517" cy="24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458" y="2841864"/>
            <a:ext cx="6349830" cy="37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6250"/>
            <a:ext cx="79248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8393"/>
            <a:ext cx="716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5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cs typeface="B Titr" pitchFamily="2" charset="-78"/>
              </a:rPr>
              <a:t>از مداخله افراد متفرقه و شلوغ شدن اتاق احیا جلوگیری نمایید و تمرکز خود را حفظ کنید</a:t>
            </a:r>
            <a:endParaRPr lang="en-US" sz="2800" dirty="0">
              <a:ln>
                <a:solidFill>
                  <a:srgbClr val="000099"/>
                </a:solidFill>
              </a:ln>
              <a:solidFill>
                <a:srgbClr val="FF00FF"/>
              </a:solidFill>
              <a:cs typeface="B Titr" pitchFamily="2" charset="-78"/>
            </a:endParaRPr>
          </a:p>
        </p:txBody>
      </p:sp>
      <p:pic>
        <p:nvPicPr>
          <p:cNvPr id="2050" name="Picture 2" descr="C:\Users\Dr Alipou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Reza (D)\Edu\CPR\pic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 descr="C:\Reza (D)\Edu\CPR\pic\cute-bab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3352800" cy="103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از توجه شما سپاسگزارم</a:t>
            </a:r>
            <a:endParaRPr lang="fa-IR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610600" cy="28955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     </a:t>
            </a:r>
            <a:r>
              <a:rPr lang="fa-IR" sz="360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احیایی که به شکل صحیح توسط افراد حاضر در صحنه انجام شود تا هفتاد درصد با پیش آگهی عصبی مطلوب در آینده همراه خواهد بود.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343400"/>
            <a:ext cx="8458200" cy="2209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Font typeface="Arial" pitchFamily="34" charset="0"/>
              <a:buNone/>
            </a:pPr>
            <a:r>
              <a:rPr lang="fa-IR" sz="360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cs typeface="B Titr" pitchFamily="2" charset="-78"/>
              </a:rPr>
              <a:t>شایعترین علت آسیب‌های منجر به فوت در کودکان: حوادث وسیله نقلیه موتوری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000099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1"/>
            <a:ext cx="7620000" cy="991374"/>
          </a:xfrm>
        </p:spPr>
        <p:txBody>
          <a:bodyPr>
            <a:noAutofit/>
          </a:bodyPr>
          <a:lstStyle/>
          <a:p>
            <a:pPr rtl="1"/>
            <a:r>
              <a:rPr lang="en-US" sz="6600" b="1" dirty="0" smtClean="0"/>
              <a:t>CAB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974"/>
            <a:ext cx="86106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u="sng" dirty="0" smtClean="0">
                <a:cs typeface="B Mitra" pitchFamily="2" charset="-78"/>
              </a:rPr>
              <a:t>كودك نيازمند احيا:</a:t>
            </a:r>
          </a:p>
          <a:p>
            <a:pPr algn="r" rtl="1"/>
            <a:r>
              <a:rPr lang="fa-IR" sz="2800" b="1" dirty="0" smtClean="0">
                <a:cs typeface="B Mitra" pitchFamily="2" charset="-78"/>
              </a:rPr>
              <a:t> مشكل در تامين اكسيژن بافتهاي انتهايي و بويژه بافت عصبي </a:t>
            </a:r>
          </a:p>
          <a:p>
            <a:pPr algn="justLow" rtl="1"/>
            <a:r>
              <a:rPr lang="fa-IR" sz="2400" b="1" dirty="0" smtClean="0">
                <a:cs typeface="B Mitra" pitchFamily="2" charset="-78"/>
              </a:rPr>
              <a:t>(تامين اكسيژن كافي توسط ريه‌ها و توزيع آن در بدن توسط جريان خون و به كمك ضربان قلب)</a:t>
            </a:r>
          </a:p>
          <a:p>
            <a:pPr algn="r" rtl="1"/>
            <a:endParaRPr lang="fa-IR" sz="32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بر همين اساس 3 اصل عمده در احياي پايه كودك اهميت دارد:</a:t>
            </a:r>
            <a:endParaRPr lang="en-US" sz="2400" b="1" dirty="0" smtClean="0">
              <a:cs typeface="B Mitra" pitchFamily="2" charset="-78"/>
            </a:endParaRPr>
          </a:p>
          <a:p>
            <a:pPr algn="r" rtl="1"/>
            <a:r>
              <a:rPr lang="en-US" sz="2400" b="1" dirty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cs typeface="B Mitra" pitchFamily="2" charset="-78"/>
              </a:rPr>
              <a:t>C</a:t>
            </a:r>
            <a:r>
              <a:rPr lang="en-US" sz="2400" b="1" dirty="0" err="1">
                <a:solidFill>
                  <a:srgbClr val="FF0000"/>
                </a:solidFill>
                <a:cs typeface="B Mitra" pitchFamily="2" charset="-78"/>
              </a:rPr>
              <a:t>:Circulation</a:t>
            </a:r>
            <a:r>
              <a:rPr lang="en-US" sz="2400" b="1" dirty="0">
                <a:solidFill>
                  <a:srgbClr val="FF0000"/>
                </a:solidFill>
                <a:cs typeface="B Mitra" pitchFamily="2" charset="-78"/>
              </a:rPr>
              <a:t> or Chest Compressions ) </a:t>
            </a: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  </a:t>
            </a:r>
            <a:r>
              <a:rPr lang="fa-IR" sz="2400" b="1" dirty="0">
                <a:cs typeface="B Mitra" pitchFamily="2" charset="-78"/>
              </a:rPr>
              <a:t>توزيع آن در بدن توسط گردش خون به كمك ضربان موثر قلب و گردش خون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cs typeface="B Mitra" pitchFamily="2" charset="-78"/>
              </a:rPr>
              <a:t>A</a:t>
            </a:r>
            <a:r>
              <a:rPr lang="en-US" sz="2400" b="1" dirty="0" err="1" smtClean="0">
                <a:solidFill>
                  <a:srgbClr val="FF0000"/>
                </a:solidFill>
                <a:cs typeface="B Mitra" pitchFamily="2" charset="-78"/>
              </a:rPr>
              <a:t>:Airway</a:t>
            </a:r>
            <a:r>
              <a:rPr lang="en-US" sz="2400" b="1" dirty="0" smtClean="0">
                <a:solidFill>
                  <a:srgbClr val="FF0000"/>
                </a:solidFill>
                <a:cs typeface="B Mitra" pitchFamily="2" charset="-78"/>
              </a:rPr>
              <a:t>)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دريافت اكسيژن توسط بافت ريه از طريق راه هوايي</a:t>
            </a:r>
          </a:p>
          <a:p>
            <a:pPr algn="r" rtl="1"/>
            <a:r>
              <a:rPr lang="en-US" sz="2400" b="1" dirty="0" smtClean="0">
                <a:solidFill>
                  <a:srgbClr val="FF0000"/>
                </a:solidFill>
                <a:cs typeface="B Mitra" pitchFamily="2" charset="-78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cs typeface="B Mitra" pitchFamily="2" charset="-78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cs typeface="B Mitra" pitchFamily="2" charset="-78"/>
              </a:rPr>
              <a:t>:Breathing) </a:t>
            </a:r>
            <a:r>
              <a:rPr lang="fa-IR" sz="2400" b="1" dirty="0" smtClean="0">
                <a:cs typeface="B Mitra" pitchFamily="2" charset="-78"/>
              </a:rPr>
              <a:t>تامين اكسيژن از طريق تنفس و تهويه موثر</a:t>
            </a:r>
            <a:r>
              <a:rPr lang="fa-IR" sz="2000" b="1" dirty="0" smtClean="0">
                <a:cs typeface="B Mitra" pitchFamily="2" charset="-78"/>
              </a:rPr>
              <a:t>: تنفس/ تهويه مكانيكي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7269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b="1" dirty="0" smtClean="0">
                <a:cs typeface="B Mitra" pitchFamily="2" charset="-78"/>
              </a:rPr>
              <a:t>اهمیت گردش خون و پمپ قلبی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19800" y="2286000"/>
            <a:ext cx="1447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rtl="1"/>
            <a:r>
              <a:rPr lang="fa-IR" b="1" dirty="0">
                <a:cs typeface="B Mitra" pitchFamily="2" charset="-78"/>
              </a:rPr>
              <a:t>علت </a:t>
            </a: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C</a:t>
            </a:r>
            <a:r>
              <a:rPr lang="en-US" b="1" dirty="0" smtClean="0">
                <a:cs typeface="B Mitra" pitchFamily="2" charset="-78"/>
              </a:rPr>
              <a:t>AB</a:t>
            </a:r>
            <a:r>
              <a:rPr lang="fa-IR" b="1" dirty="0" smtClean="0">
                <a:cs typeface="B Mitra" pitchFamily="2" charset="-78"/>
              </a:rPr>
              <a:t> 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1752599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fa-IR" sz="3900" b="1" dirty="0">
                <a:cs typeface="B Mitra" pitchFamily="2" charset="-78"/>
              </a:rPr>
              <a:t>احتمال بازگشت تنفس خودبخود</a:t>
            </a:r>
            <a:endParaRPr lang="en-US" sz="3900" b="1" dirty="0">
              <a:cs typeface="B Mitra" pitchFamily="2" charset="-78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429001"/>
            <a:ext cx="4038600" cy="1752600"/>
          </a:xfrm>
        </p:spPr>
        <p:txBody>
          <a:bodyPr>
            <a:normAutofit fontScale="92500"/>
          </a:bodyPr>
          <a:lstStyle/>
          <a:p>
            <a:pPr marL="0" indent="0" algn="justLow" rtl="1">
              <a:buNone/>
            </a:pPr>
            <a:r>
              <a:rPr lang="fa-IR" sz="3900" b="1" dirty="0">
                <a:cs typeface="B Mitra" pitchFamily="2" charset="-78"/>
              </a:rPr>
              <a:t>رساندن اکسیژن به بافتهای حیاتی و دور کردن مواد زائد از بافتها 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057400" y="2338448"/>
            <a:ext cx="1447800" cy="109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0010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cs typeface="B Mitra" pitchFamily="2" charset="-78"/>
              </a:rPr>
              <a:t>تمام احياگران پس از آموزش قادر به شروع سريع ماساژ قلبي خواهند بود؛</a:t>
            </a:r>
          </a:p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cs typeface="B Mitra" pitchFamily="2" charset="-78"/>
              </a:rPr>
              <a:t> در حالي كه وضعيت دادن به سر و استفاده مطلوب از ماسك يا بگ و ماسك و يا تنفس دهان به دهان كه به طور مناسبي انجام شود، براي احيا زمان‌گير بوده و شروع ماساژ را به تاخير خواهد انداخت.</a:t>
            </a:r>
            <a:endParaRPr lang="en-US" sz="3600" b="1" dirty="0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931" y="6096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4000" b="1" dirty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اهمیت تنفس در احياي </a:t>
            </a:r>
            <a:r>
              <a:rPr lang="fa-IR" sz="4000" b="1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cs typeface="B Mitra" pitchFamily="2" charset="-78"/>
              </a:rPr>
              <a:t>كودكان:</a:t>
            </a:r>
          </a:p>
          <a:p>
            <a:pPr algn="justLow" rtl="1"/>
            <a:r>
              <a:rPr lang="fa-IR" sz="4000" b="1" dirty="0" smtClean="0">
                <a:solidFill>
                  <a:srgbClr val="000099"/>
                </a:solidFill>
                <a:cs typeface="B Mitra" pitchFamily="2" charset="-78"/>
              </a:rPr>
              <a:t> شايع‌تر بودن ايست‌هاي قلبي ناشي از مشكلات تنفسي نسبت به </a:t>
            </a:r>
            <a:r>
              <a:rPr lang="fa-IR" sz="4000" b="1" dirty="0">
                <a:solidFill>
                  <a:srgbClr val="000099"/>
                </a:solidFill>
                <a:cs typeface="B Mitra" pitchFamily="2" charset="-78"/>
              </a:rPr>
              <a:t>مشكلات قلبي </a:t>
            </a:r>
            <a:r>
              <a:rPr lang="fa-IR" sz="4000" b="1" dirty="0" smtClean="0">
                <a:solidFill>
                  <a:srgbClr val="000099"/>
                </a:solidFill>
                <a:cs typeface="B Mitra" pitchFamily="2" charset="-78"/>
              </a:rPr>
              <a:t>در بچه‌ها و شيرخواران</a:t>
            </a:r>
          </a:p>
          <a:p>
            <a:pPr algn="justLow" rtl="1"/>
            <a:endParaRPr lang="fa-IR" sz="2400" b="1" dirty="0" smtClean="0">
              <a:cs typeface="B Mitra" pitchFamily="2" charset="-78"/>
            </a:endParaRPr>
          </a:p>
          <a:p>
            <a:pPr algn="justLow" rtl="1"/>
            <a:r>
              <a:rPr lang="fa-IR" sz="4000" b="1" dirty="0" smtClean="0">
                <a:cs typeface="B Mitra" pitchFamily="2" charset="-78"/>
              </a:rPr>
              <a:t>اگر شروع احيا با ماساژ قلبي (30 ماساژ) و بدنبال آن تنفس كمكي، به طور تئوريك شروع تهويه ريوي را فقط حدود 18 ثانيه در احياي يك نفره و در زمان كوتاهتري در احياي دو نفره به تاخير مي اندازد.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cpr.chi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1-cpr.child</Template>
  <TotalTime>2404</TotalTime>
  <Words>1855</Words>
  <Application>Microsoft Office PowerPoint</Application>
  <PresentationFormat>On-screen Show (4:3)</PresentationFormat>
  <Paragraphs>184</Paragraphs>
  <Slides>49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B Mitra</vt:lpstr>
      <vt:lpstr>B Titr</vt:lpstr>
      <vt:lpstr>Book Antiqua</vt:lpstr>
      <vt:lpstr>Calibri</vt:lpstr>
      <vt:lpstr>Sans Serif</vt:lpstr>
      <vt:lpstr>Tahoma</vt:lpstr>
      <vt:lpstr>Times New Roman</vt:lpstr>
      <vt:lpstr>1-cpr.child</vt:lpstr>
      <vt:lpstr>Chart</vt:lpstr>
      <vt:lpstr>PowerPoint Presentation</vt:lpstr>
      <vt:lpstr>کارگاه احیا</vt:lpstr>
      <vt:lpstr>زنجيره حيات:</vt:lpstr>
      <vt:lpstr>ایست قلبی تنفسی اطفال Pediatric Cardiorespiratory Arrests</vt:lpstr>
      <vt:lpstr>PowerPoint Presentation</vt:lpstr>
      <vt:lpstr>CAB</vt:lpstr>
      <vt:lpstr>علت CAB :</vt:lpstr>
      <vt:lpstr>PowerPoint Presentation</vt:lpstr>
      <vt:lpstr>PowerPoint Presentation</vt:lpstr>
      <vt:lpstr>ترتیب احیای پایه برای احیاگر غیرحرفه ای</vt:lpstr>
      <vt:lpstr>1. ارزیابی ایمنی فرد احیا کننده و کودک مصدوم</vt:lpstr>
      <vt:lpstr>2. نیاز به احیا را ارزیابی کنید:</vt:lpstr>
      <vt:lpstr>3. ارزیابی پاسخ دهی مصدوم</vt:lpstr>
      <vt:lpstr>3. ارزیابی پاسخ دهی مصدوم</vt:lpstr>
      <vt:lpstr>4. ارزیابی تنفس کودک</vt:lpstr>
      <vt:lpstr>5. شروع فشردن قفسه سینه (ماساژ قلبی)</vt:lpstr>
      <vt:lpstr>5. شروع فشردن قفسه سینه (ماساژ قلبی)</vt:lpstr>
      <vt:lpstr>5. شروع فشردن قفسه سینه (ماساژ قلبی)</vt:lpstr>
      <vt:lpstr>5. شروع فشردن قفسه سینه (ماساژ قلبی)</vt:lpstr>
      <vt:lpstr>ماساژ قلبی شیرخوار- دو احیاگر</vt:lpstr>
      <vt:lpstr>PowerPoint Presentation</vt:lpstr>
      <vt:lpstr>PowerPoint Presentation</vt:lpstr>
      <vt:lpstr>PowerPoint Presentation</vt:lpstr>
      <vt:lpstr>6. باز کردن راه هوایی و تهویه (تنفس کمکی) دادن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هماهنگی بین فشردن قفسه سینه و تنفس</vt:lpstr>
      <vt:lpstr>8. اطلاع رسانی به سیستم اورژانس</vt:lpstr>
      <vt:lpstr>کنترل نبض و تنفس</vt:lpstr>
      <vt:lpstr>PowerPoint Presentation</vt:lpstr>
      <vt:lpstr>کنترل نبض و تنفس</vt:lpstr>
      <vt:lpstr>کنترل نبض و تنفس</vt:lpstr>
      <vt:lpstr>Recovery Position</vt:lpstr>
      <vt:lpstr>Recovery Position</vt:lpstr>
      <vt:lpstr>وسایل کمکی در تنفس</vt:lpstr>
      <vt:lpstr>PowerPoint Presentation</vt:lpstr>
      <vt:lpstr>Comments on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مداخله افراد متفرقه و شلوغ شدن اتاق احیا جلوگیری نمایید و تمرکز خود را حفظ کنید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dralipour</dc:creator>
  <cp:lastModifiedBy>بهداشت خانواده 2</cp:lastModifiedBy>
  <cp:revision>364</cp:revision>
  <dcterms:created xsi:type="dcterms:W3CDTF">2013-11-12T07:11:50Z</dcterms:created>
  <dcterms:modified xsi:type="dcterms:W3CDTF">2019-02-03T08:32:26Z</dcterms:modified>
</cp:coreProperties>
</file>